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61"/>
  </p:notesMasterIdLst>
  <p:handoutMasterIdLst>
    <p:handoutMasterId r:id="rId62"/>
  </p:handoutMasterIdLst>
  <p:sldIdLst>
    <p:sldId id="445" r:id="rId5"/>
    <p:sldId id="493" r:id="rId6"/>
    <p:sldId id="444" r:id="rId7"/>
    <p:sldId id="446" r:id="rId8"/>
    <p:sldId id="447" r:id="rId9"/>
    <p:sldId id="448" r:id="rId10"/>
    <p:sldId id="494" r:id="rId11"/>
    <p:sldId id="449" r:id="rId12"/>
    <p:sldId id="451" r:id="rId13"/>
    <p:sldId id="452" r:id="rId14"/>
    <p:sldId id="453" r:id="rId15"/>
    <p:sldId id="457" r:id="rId16"/>
    <p:sldId id="481" r:id="rId17"/>
    <p:sldId id="450" r:id="rId18"/>
    <p:sldId id="483" r:id="rId19"/>
    <p:sldId id="484" r:id="rId20"/>
    <p:sldId id="459" r:id="rId21"/>
    <p:sldId id="462" r:id="rId22"/>
    <p:sldId id="460" r:id="rId23"/>
    <p:sldId id="461" r:id="rId24"/>
    <p:sldId id="498" r:id="rId25"/>
    <p:sldId id="496" r:id="rId26"/>
    <p:sldId id="491" r:id="rId27"/>
    <p:sldId id="272" r:id="rId28"/>
    <p:sldId id="487" r:id="rId29"/>
    <p:sldId id="273" r:id="rId30"/>
    <p:sldId id="495" r:id="rId31"/>
    <p:sldId id="274" r:id="rId32"/>
    <p:sldId id="469" r:id="rId33"/>
    <p:sldId id="278" r:id="rId34"/>
    <p:sldId id="470" r:id="rId35"/>
    <p:sldId id="276" r:id="rId36"/>
    <p:sldId id="473" r:id="rId37"/>
    <p:sldId id="275" r:id="rId38"/>
    <p:sldId id="476" r:id="rId39"/>
    <p:sldId id="277" r:id="rId40"/>
    <p:sldId id="479" r:id="rId41"/>
    <p:sldId id="284" r:id="rId42"/>
    <p:sldId id="480" r:id="rId43"/>
    <p:sldId id="285" r:id="rId44"/>
    <p:sldId id="478" r:id="rId45"/>
    <p:sldId id="281" r:id="rId46"/>
    <p:sldId id="464" r:id="rId47"/>
    <p:sldId id="465" r:id="rId48"/>
    <p:sldId id="466" r:id="rId49"/>
    <p:sldId id="472" r:id="rId50"/>
    <p:sldId id="279" r:id="rId51"/>
    <p:sldId id="477" r:id="rId52"/>
    <p:sldId id="280" r:id="rId53"/>
    <p:sldId id="490" r:id="rId54"/>
    <p:sldId id="271" r:id="rId55"/>
    <p:sldId id="489" r:id="rId56"/>
    <p:sldId id="488" r:id="rId57"/>
    <p:sldId id="497" r:id="rId58"/>
    <p:sldId id="492" r:id="rId59"/>
    <p:sldId id="439" r:id="rId6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EDEDED"/>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D12957-2986-4A7F-947B-B34A44D7ADD9}" v="1" dt="2019-12-04T14:40:45.683"/>
    <p1510:client id="{AFD1E689-620B-4425-B3F4-A645E20A6845}" v="1" dt="2019-12-05T13:56:58.7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varScale="1">
        <p:scale>
          <a:sx n="152" d="100"/>
          <a:sy n="152" d="100"/>
        </p:scale>
        <p:origin x="942" y="1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draft_SP-19wxyz-SA3_Status_Report"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Worksheet%20in%20draft_SP-19wxyz-SA3_Status_Report%202"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316259510420205E-2"/>
          <c:y val="9.1324997648574352E-2"/>
          <c:w val="0.90945113953398771"/>
          <c:h val="0.75700971399193662"/>
        </c:manualLayout>
      </c:layout>
      <c:barChart>
        <c:barDir val="col"/>
        <c:grouping val="clustered"/>
        <c:varyColors val="0"/>
        <c:ser>
          <c:idx val="0"/>
          <c:order val="0"/>
          <c:tx>
            <c:strRef>
              <c:f>'[Worksheet in draft_SP-19wxyz-SA3_Status_Report]Sheet1'!$B$1</c:f>
              <c:strCache>
                <c:ptCount val="1"/>
                <c:pt idx="0">
                  <c:v>Number of Documents</c:v>
                </c:pt>
              </c:strCache>
            </c:strRef>
          </c:tx>
          <c:invertIfNegative val="0"/>
          <c:cat>
            <c:strRef>
              <c:f>'[Worksheet in draft_SP-19wxyz-SA3_Status_Report]Sheet1'!$A$2:$A$39</c:f>
              <c:strCache>
                <c:ptCount val="38"/>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strCache>
            </c:strRef>
          </c:cat>
          <c:val>
            <c:numRef>
              <c:f>'[Worksheet in draft_SP-19wxyz-SA3_Status_Report]Sheet1'!$B$2:$B$39</c:f>
              <c:numCache>
                <c:formatCode>General</c:formatCode>
                <c:ptCount val="38"/>
                <c:pt idx="0">
                  <c:v>264</c:v>
                </c:pt>
                <c:pt idx="1">
                  <c:v>284</c:v>
                </c:pt>
                <c:pt idx="2">
                  <c:v>288</c:v>
                </c:pt>
                <c:pt idx="3">
                  <c:v>298</c:v>
                </c:pt>
                <c:pt idx="4">
                  <c:v>272</c:v>
                </c:pt>
                <c:pt idx="5">
                  <c:v>347</c:v>
                </c:pt>
                <c:pt idx="6">
                  <c:v>356</c:v>
                </c:pt>
                <c:pt idx="7">
                  <c:v>230</c:v>
                </c:pt>
                <c:pt idx="8">
                  <c:v>212</c:v>
                </c:pt>
                <c:pt idx="9">
                  <c:v>324</c:v>
                </c:pt>
                <c:pt idx="10">
                  <c:v>94</c:v>
                </c:pt>
                <c:pt idx="11">
                  <c:v>418</c:v>
                </c:pt>
                <c:pt idx="12">
                  <c:v>396</c:v>
                </c:pt>
                <c:pt idx="13">
                  <c:v>329</c:v>
                </c:pt>
                <c:pt idx="14">
                  <c:v>441</c:v>
                </c:pt>
                <c:pt idx="15">
                  <c:v>390</c:v>
                </c:pt>
                <c:pt idx="16">
                  <c:v>224</c:v>
                </c:pt>
                <c:pt idx="17">
                  <c:v>509</c:v>
                </c:pt>
                <c:pt idx="18">
                  <c:v>495</c:v>
                </c:pt>
                <c:pt idx="19">
                  <c:v>340</c:v>
                </c:pt>
                <c:pt idx="20">
                  <c:v>557</c:v>
                </c:pt>
                <c:pt idx="21">
                  <c:v>477</c:v>
                </c:pt>
                <c:pt idx="22">
                  <c:v>376</c:v>
                </c:pt>
                <c:pt idx="23">
                  <c:v>507</c:v>
                </c:pt>
                <c:pt idx="24">
                  <c:v>445</c:v>
                </c:pt>
                <c:pt idx="25">
                  <c:v>446</c:v>
                </c:pt>
                <c:pt idx="26">
                  <c:v>481</c:v>
                </c:pt>
                <c:pt idx="27">
                  <c:v>477</c:v>
                </c:pt>
                <c:pt idx="28">
                  <c:v>585</c:v>
                </c:pt>
                <c:pt idx="29">
                  <c:v>370</c:v>
                </c:pt>
                <c:pt idx="30">
                  <c:v>616</c:v>
                </c:pt>
                <c:pt idx="31">
                  <c:v>548</c:v>
                </c:pt>
                <c:pt idx="32">
                  <c:v>436</c:v>
                </c:pt>
                <c:pt idx="33">
                  <c:v>685</c:v>
                </c:pt>
                <c:pt idx="34">
                  <c:v>646</c:v>
                </c:pt>
                <c:pt idx="35">
                  <c:v>683</c:v>
                </c:pt>
                <c:pt idx="36">
                  <c:v>550</c:v>
                </c:pt>
                <c:pt idx="37">
                  <c:v>772</c:v>
                </c:pt>
              </c:numCache>
            </c:numRef>
          </c:val>
          <c:extLst>
            <c:ext xmlns:c16="http://schemas.microsoft.com/office/drawing/2014/chart" uri="{C3380CC4-5D6E-409C-BE32-E72D297353CC}">
              <c16:uniqueId val="{00000000-687B-4B04-813D-ECDF8787A5A2}"/>
            </c:ext>
          </c:extLst>
        </c:ser>
        <c:ser>
          <c:idx val="1"/>
          <c:order val="1"/>
          <c:tx>
            <c:strRef>
              <c:f>'[Worksheet in draft_SP-19wxyz-SA3_Status_Report]Sheet1'!$C$1</c:f>
              <c:strCache>
                <c:ptCount val="1"/>
                <c:pt idx="0">
                  <c:v>CRs Agreed</c:v>
                </c:pt>
              </c:strCache>
            </c:strRef>
          </c:tx>
          <c:invertIfNegative val="0"/>
          <c:cat>
            <c:strRef>
              <c:f>'[Worksheet in draft_SP-19wxyz-SA3_Status_Report]Sheet1'!$A$2:$A$39</c:f>
              <c:strCache>
                <c:ptCount val="38"/>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strCache>
            </c:strRef>
          </c:cat>
          <c:val>
            <c:numRef>
              <c:f>'[Worksheet in draft_SP-19wxyz-SA3_Status_Report]Sheet1'!$C$2:$C$39</c:f>
              <c:numCache>
                <c:formatCode>General</c:formatCode>
                <c:ptCount val="38"/>
                <c:pt idx="0">
                  <c:v>27</c:v>
                </c:pt>
                <c:pt idx="1">
                  <c:v>10</c:v>
                </c:pt>
                <c:pt idx="2">
                  <c:v>13</c:v>
                </c:pt>
                <c:pt idx="3">
                  <c:v>17</c:v>
                </c:pt>
                <c:pt idx="4">
                  <c:v>0</c:v>
                </c:pt>
                <c:pt idx="5">
                  <c:v>39</c:v>
                </c:pt>
                <c:pt idx="6">
                  <c:v>78</c:v>
                </c:pt>
                <c:pt idx="7">
                  <c:v>62</c:v>
                </c:pt>
                <c:pt idx="8">
                  <c:v>22</c:v>
                </c:pt>
                <c:pt idx="9">
                  <c:v>35</c:v>
                </c:pt>
                <c:pt idx="10">
                  <c:v>0</c:v>
                </c:pt>
                <c:pt idx="11">
                  <c:v>42</c:v>
                </c:pt>
                <c:pt idx="12">
                  <c:v>52</c:v>
                </c:pt>
                <c:pt idx="13">
                  <c:v>26</c:v>
                </c:pt>
                <c:pt idx="14">
                  <c:v>59</c:v>
                </c:pt>
                <c:pt idx="15">
                  <c:v>17</c:v>
                </c:pt>
                <c:pt idx="16">
                  <c:v>0</c:v>
                </c:pt>
                <c:pt idx="17">
                  <c:v>26</c:v>
                </c:pt>
                <c:pt idx="18">
                  <c:v>14</c:v>
                </c:pt>
                <c:pt idx="19">
                  <c:v>2</c:v>
                </c:pt>
                <c:pt idx="20">
                  <c:v>24</c:v>
                </c:pt>
                <c:pt idx="21">
                  <c:v>26</c:v>
                </c:pt>
                <c:pt idx="22">
                  <c:v>17</c:v>
                </c:pt>
                <c:pt idx="23">
                  <c:v>23</c:v>
                </c:pt>
                <c:pt idx="24">
                  <c:v>10</c:v>
                </c:pt>
                <c:pt idx="25">
                  <c:v>14</c:v>
                </c:pt>
                <c:pt idx="26">
                  <c:v>58</c:v>
                </c:pt>
                <c:pt idx="27">
                  <c:v>68</c:v>
                </c:pt>
                <c:pt idx="28">
                  <c:v>116</c:v>
                </c:pt>
                <c:pt idx="29">
                  <c:v>0</c:v>
                </c:pt>
                <c:pt idx="30">
                  <c:v>110</c:v>
                </c:pt>
                <c:pt idx="31">
                  <c:v>64</c:v>
                </c:pt>
                <c:pt idx="32">
                  <c:v>0</c:v>
                </c:pt>
                <c:pt idx="33">
                  <c:v>44</c:v>
                </c:pt>
                <c:pt idx="34">
                  <c:v>30</c:v>
                </c:pt>
                <c:pt idx="35">
                  <c:v>54</c:v>
                </c:pt>
                <c:pt idx="36">
                  <c:v>0</c:v>
                </c:pt>
                <c:pt idx="37">
                  <c:v>67</c:v>
                </c:pt>
              </c:numCache>
            </c:numRef>
          </c:val>
          <c:extLst>
            <c:ext xmlns:c16="http://schemas.microsoft.com/office/drawing/2014/chart" uri="{C3380CC4-5D6E-409C-BE32-E72D297353CC}">
              <c16:uniqueId val="{00000001-687B-4B04-813D-ECDF8787A5A2}"/>
            </c:ext>
          </c:extLst>
        </c:ser>
        <c:dLbls>
          <c:showLegendKey val="0"/>
          <c:showVal val="0"/>
          <c:showCatName val="0"/>
          <c:showSerName val="0"/>
          <c:showPercent val="0"/>
          <c:showBubbleSize val="0"/>
        </c:dLbls>
        <c:gapWidth val="150"/>
        <c:axId val="629607328"/>
        <c:axId val="1"/>
      </c:barChart>
      <c:catAx>
        <c:axId val="62960732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629607328"/>
        <c:crosses val="autoZero"/>
        <c:crossBetween val="between"/>
      </c:valAx>
    </c:plotArea>
    <c:legend>
      <c:legendPos val="r"/>
      <c:layout>
        <c:manualLayout>
          <c:xMode val="edge"/>
          <c:yMode val="edge"/>
          <c:x val="0.25662379063466423"/>
          <c:y val="6.3225825623043824E-2"/>
          <c:w val="0.29977285310348933"/>
          <c:h val="0.15354828727311665"/>
        </c:manualLayout>
      </c:layout>
      <c:overlay val="0"/>
      <c:txPr>
        <a:bodyPr/>
        <a:lstStyle/>
        <a:p>
          <a:pPr>
            <a:defRPr sz="1400" b="0" i="0" u="none" strike="noStrike" baseline="0">
              <a:solidFill>
                <a:srgbClr val="000000"/>
              </a:solidFill>
              <a:latin typeface="Calibri"/>
              <a:ea typeface="Calibri"/>
              <a:cs typeface="Calibri"/>
            </a:defRPr>
          </a:pPr>
          <a:endParaRPr lang="sv-SE"/>
        </a:p>
      </c:txPr>
    </c:legend>
    <c:plotVisOnly val="1"/>
    <c:dispBlanksAs val="gap"/>
    <c:showDLblsOverMax val="0"/>
  </c:chart>
  <c:spPr>
    <a:noFill/>
  </c:spPr>
  <c:txPr>
    <a:bodyPr/>
    <a:lstStyle/>
    <a:p>
      <a:pPr>
        <a:defRPr sz="1805" b="0" i="0" u="none" strike="noStrike" baseline="0">
          <a:solidFill>
            <a:srgbClr val="000000"/>
          </a:solidFill>
          <a:latin typeface="Calibri"/>
          <a:ea typeface="Calibri"/>
          <a:cs typeface="Calibri"/>
        </a:defRPr>
      </a:pPr>
      <a:endParaRPr lang="sv-S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72150661333868E-2"/>
          <c:y val="0.13500496712424104"/>
          <c:w val="0.90677379937651625"/>
          <c:h val="0.61503803850447636"/>
        </c:manualLayout>
      </c:layout>
      <c:barChart>
        <c:barDir val="col"/>
        <c:grouping val="clustered"/>
        <c:varyColors val="0"/>
        <c:ser>
          <c:idx val="0"/>
          <c:order val="0"/>
          <c:tx>
            <c:strRef>
              <c:f>'[Worksheet in draft_SP-19wxyz-SA3_Status_Report 2]Sheet1'!$B$1</c:f>
              <c:strCache>
                <c:ptCount val="1"/>
                <c:pt idx="0">
                  <c:v>Number of Delegates</c:v>
                </c:pt>
              </c:strCache>
            </c:strRef>
          </c:tx>
          <c:invertIfNegative val="0"/>
          <c:cat>
            <c:strRef>
              <c:f>'[Worksheet in draft_SP-19wxyz-SA3_Status_Report 2]Sheet1'!$A$2:$A$39</c:f>
              <c:strCache>
                <c:ptCount val="38"/>
                <c:pt idx="0">
                  <c:v>SA3 #71</c:v>
                </c:pt>
                <c:pt idx="1">
                  <c:v>SA3 #72</c:v>
                </c:pt>
                <c:pt idx="2">
                  <c:v>SA3 #73</c:v>
                </c:pt>
                <c:pt idx="3">
                  <c:v>SA3#74</c:v>
                </c:pt>
                <c:pt idx="4">
                  <c:v>SA3#74bis</c:v>
                </c:pt>
                <c:pt idx="5">
                  <c:v>SA3#75</c:v>
                </c:pt>
                <c:pt idx="6">
                  <c:v>SA3#76</c:v>
                </c:pt>
                <c:pt idx="7">
                  <c:v>SA3#77</c:v>
                </c:pt>
                <c:pt idx="8">
                  <c:v>SA3#78</c:v>
                </c:pt>
                <c:pt idx="9">
                  <c:v>SA3#79</c:v>
                </c:pt>
                <c:pt idx="10">
                  <c:v>SA3#79bis</c:v>
                </c:pt>
                <c:pt idx="11">
                  <c:v>SA3#80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strCache>
            </c:strRef>
          </c:cat>
          <c:val>
            <c:numRef>
              <c:f>'[Worksheet in draft_SP-19wxyz-SA3_Status_Report 2]Sheet1'!$B$2:$B$39</c:f>
              <c:numCache>
                <c:formatCode>General</c:formatCode>
                <c:ptCount val="38"/>
                <c:pt idx="0">
                  <c:v>55</c:v>
                </c:pt>
                <c:pt idx="1">
                  <c:v>62</c:v>
                </c:pt>
                <c:pt idx="2">
                  <c:v>95</c:v>
                </c:pt>
                <c:pt idx="3">
                  <c:v>56</c:v>
                </c:pt>
                <c:pt idx="4">
                  <c:v>45</c:v>
                </c:pt>
                <c:pt idx="5">
                  <c:v>69</c:v>
                </c:pt>
                <c:pt idx="6">
                  <c:v>52</c:v>
                </c:pt>
                <c:pt idx="7">
                  <c:v>88</c:v>
                </c:pt>
                <c:pt idx="8">
                  <c:v>77</c:v>
                </c:pt>
                <c:pt idx="9">
                  <c:v>54</c:v>
                </c:pt>
                <c:pt idx="10">
                  <c:v>14</c:v>
                </c:pt>
                <c:pt idx="11">
                  <c:v>58</c:v>
                </c:pt>
                <c:pt idx="12">
                  <c:v>52</c:v>
                </c:pt>
                <c:pt idx="13">
                  <c:v>54</c:v>
                </c:pt>
                <c:pt idx="14">
                  <c:v>48</c:v>
                </c:pt>
                <c:pt idx="15">
                  <c:v>51</c:v>
                </c:pt>
                <c:pt idx="16">
                  <c:v>53</c:v>
                </c:pt>
                <c:pt idx="17">
                  <c:v>65</c:v>
                </c:pt>
                <c:pt idx="18">
                  <c:v>61</c:v>
                </c:pt>
                <c:pt idx="19">
                  <c:v>58</c:v>
                </c:pt>
                <c:pt idx="20">
                  <c:v>57</c:v>
                </c:pt>
                <c:pt idx="21">
                  <c:v>66</c:v>
                </c:pt>
                <c:pt idx="22">
                  <c:v>54</c:v>
                </c:pt>
                <c:pt idx="23">
                  <c:v>125</c:v>
                </c:pt>
                <c:pt idx="24">
                  <c:v>95</c:v>
                </c:pt>
                <c:pt idx="25">
                  <c:v>52</c:v>
                </c:pt>
                <c:pt idx="26">
                  <c:v>67</c:v>
                </c:pt>
                <c:pt idx="27">
                  <c:v>58</c:v>
                </c:pt>
                <c:pt idx="28">
                  <c:v>68</c:v>
                </c:pt>
                <c:pt idx="29">
                  <c:v>59</c:v>
                </c:pt>
                <c:pt idx="30">
                  <c:v>106</c:v>
                </c:pt>
                <c:pt idx="31">
                  <c:v>73</c:v>
                </c:pt>
                <c:pt idx="32">
                  <c:v>67</c:v>
                </c:pt>
                <c:pt idx="33">
                  <c:v>67</c:v>
                </c:pt>
                <c:pt idx="34">
                  <c:v>154</c:v>
                </c:pt>
                <c:pt idx="35">
                  <c:v>97</c:v>
                </c:pt>
                <c:pt idx="36">
                  <c:v>57</c:v>
                </c:pt>
                <c:pt idx="37">
                  <c:v>175</c:v>
                </c:pt>
              </c:numCache>
            </c:numRef>
          </c:val>
          <c:extLst>
            <c:ext xmlns:c16="http://schemas.microsoft.com/office/drawing/2014/chart" uri="{C3380CC4-5D6E-409C-BE32-E72D297353CC}">
              <c16:uniqueId val="{00000000-0F80-419F-B667-72D1B45DC10D}"/>
            </c:ext>
          </c:extLst>
        </c:ser>
        <c:dLbls>
          <c:showLegendKey val="0"/>
          <c:showVal val="0"/>
          <c:showCatName val="0"/>
          <c:showSerName val="0"/>
          <c:showPercent val="0"/>
          <c:showBubbleSize val="0"/>
        </c:dLbls>
        <c:gapWidth val="150"/>
        <c:axId val="626608048"/>
        <c:axId val="1"/>
      </c:barChart>
      <c:catAx>
        <c:axId val="62660804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626608048"/>
        <c:crosses val="autoZero"/>
        <c:crossBetween val="between"/>
      </c:valAx>
      <c:spPr>
        <a:noFill/>
        <a:ln w="25400">
          <a:noFill/>
        </a:ln>
      </c:spPr>
    </c:plotArea>
    <c:plotVisOnly val="1"/>
    <c:dispBlanksAs val="gap"/>
    <c:showDLblsOverMax val="0"/>
  </c:chart>
  <c:txPr>
    <a:bodyPr/>
    <a:lstStyle/>
    <a:p>
      <a:pPr>
        <a:defRPr sz="1780" b="0" i="0" u="none" strike="noStrike" baseline="0">
          <a:solidFill>
            <a:srgbClr val="000000"/>
          </a:solidFill>
          <a:latin typeface="Calibri"/>
          <a:ea typeface="Calibri"/>
          <a:cs typeface="Calibri"/>
        </a:defRPr>
      </a:pPr>
      <a:endParaRPr lang="sv-S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F2F72396-069F-4C14-91E7-CEC9F6CA2CC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31613854-09B5-42A5-93EA-05B31C546A14}"/>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0CE6D722-8AC5-4F92-BAD8-FFCF831A9C3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43101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557447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39622022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32465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FB0FE93A-C5D7-4348-916B-BD659C112164}"/>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0E8DAF74-0A82-4476-BE6C-D901FC58B36D}"/>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7C90D66D-CDF0-40AC-8CC4-56074BB8E306}" type="slidenum">
              <a:rPr lang="en-GB" altLang="en-US"/>
              <a:pPr>
                <a:defRPr/>
              </a:pPr>
              <a:t>‹#›</a:t>
            </a:fld>
            <a:endParaRPr lang="en-GB" altLang="en-US" dirty="0"/>
          </a:p>
        </p:txBody>
      </p:sp>
    </p:spTree>
    <p:extLst>
      <p:ext uri="{BB962C8B-B14F-4D97-AF65-F5344CB8AC3E}">
        <p14:creationId xmlns:p14="http://schemas.microsoft.com/office/powerpoint/2010/main" val="135773240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312918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4A6DC2A2-C49B-44AB-B7D0-411607A7EA79}"/>
              </a:ext>
            </a:extLst>
          </p:cNvPr>
          <p:cNvSpPr>
            <a:spLocks noGrp="1"/>
          </p:cNvSpPr>
          <p:nvPr>
            <p:ph idx="10"/>
          </p:nvPr>
        </p:nvSpPr>
        <p:spPr>
          <a:xfrm>
            <a:off x="6272981"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20038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233134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77D24182-54B7-434C-B0E6-6ED76F65A2ED}"/>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A73F332-35E1-4209-B2DB-F2884EB6D7A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3410826E-1EDC-4B8C-B56A-F895F02481EA}"/>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20B66678-CBD7-4194-AF02-6791FF682AA3}"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SP-191122 TSG SA WG3 Report to TSG SA#86</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8" r:id="rId5"/>
    <p:sldLayoutId id="2147485417" r:id="rId6"/>
    <p:sldLayoutId id="2147485419" r:id="rId7"/>
    <p:sldLayoutId id="2147485420" r:id="rId8"/>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25.htm" TargetMode="External"/><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hyperlink" Target="http://www.3gpp.org/DynaReport/33819.htm" TargetMode="External"/><Relationship Id="rId1" Type="http://schemas.openxmlformats.org/officeDocument/2006/relationships/slideLayout" Target="../slideLayouts/slideLayout8.xml"/><Relationship Id="rId6" Type="http://schemas.openxmlformats.org/officeDocument/2006/relationships/image" Target="../media/image7.svg"/><Relationship Id="rId11" Type="http://schemas.openxmlformats.org/officeDocument/2006/relationships/image" Target="../media/image5.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4.svg"/><Relationship Id="rId9" Type="http://schemas.openxmlformats.org/officeDocument/2006/relationships/image" Target="../media/image1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61.htm"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hyperlink" Target="http://www.3gpp.org/DynaReport/33855.htm" TargetMode="Externa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hyperlink" Target="http://www.3gpp.org/DynaReport/33807.htm" TargetMode="External"/><Relationship Id="rId1"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4.svg"/><Relationship Id="rId9"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hyperlink" Target="http://www.3gpp.org/DynaReport/33814.htm" TargetMode="External"/><Relationship Id="rId1" Type="http://schemas.openxmlformats.org/officeDocument/2006/relationships/slideLayout" Target="../slideLayouts/slideLayout8.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4.sv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13.htm"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portal.3gpp.org/desktopmodules/Specifications/SpecificationDetails.aspx?specificationId=3619"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hyperlink" Target="https://portal.3gpp.org/desktopmodules/Specifications/SpecificationDetails.aspx?specificationId=3618" TargetMode="External"/><Relationship Id="rId1" Type="http://schemas.openxmlformats.org/officeDocument/2006/relationships/slideLayout" Target="../slideLayouts/slideLayout8.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0.sv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3gpp.org/DynaReport/33835.htm" TargetMode="External"/><Relationship Id="rId1" Type="http://schemas.openxmlformats.org/officeDocument/2006/relationships/slideLayout" Target="../slideLayouts/slideLayout8.xml"/><Relationship Id="rId5" Type="http://schemas.openxmlformats.org/officeDocument/2006/relationships/image" Target="../media/image23.emf"/><Relationship Id="rId4" Type="http://schemas.openxmlformats.org/officeDocument/2006/relationships/image" Target="../media/image4.sv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0.png"/><Relationship Id="rId7" Type="http://schemas.openxmlformats.org/officeDocument/2006/relationships/image" Target="../media/image3.png"/><Relationship Id="rId2" Type="http://schemas.openxmlformats.org/officeDocument/2006/relationships/hyperlink" Target="http://www.3gpp.org/DynaReport/33809.htm" TargetMode="External"/><Relationship Id="rId1" Type="http://schemas.openxmlformats.org/officeDocument/2006/relationships/slideLayout" Target="../slideLayouts/slideLayout8.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1.svg"/><Relationship Id="rId9" Type="http://schemas.openxmlformats.org/officeDocument/2006/relationships/image" Target="../media/image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portal.3gpp.org/desktopmodules/Specifications/SpecificationDetails.aspx?specificationId=3571" TargetMode="External"/><Relationship Id="rId1" Type="http://schemas.openxmlformats.org/officeDocument/2006/relationships/slideLayout" Target="../slideLayouts/slideLayout8.xml"/><Relationship Id="rId4" Type="http://schemas.openxmlformats.org/officeDocument/2006/relationships/image" Target="../media/image4.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png"/><Relationship Id="rId7" Type="http://schemas.openxmlformats.org/officeDocument/2006/relationships/image" Target="../media/image26.png"/><Relationship Id="rId12" Type="http://schemas.openxmlformats.org/officeDocument/2006/relationships/image" Target="../media/image30.svg"/><Relationship Id="rId2" Type="http://schemas.openxmlformats.org/officeDocument/2006/relationships/hyperlink" Target="http://www.3gpp.org/DynaReport/33846.htm" TargetMode="External"/><Relationship Id="rId1" Type="http://schemas.openxmlformats.org/officeDocument/2006/relationships/slideLayout" Target="../slideLayouts/slideLayout8.xml"/><Relationship Id="rId6" Type="http://schemas.openxmlformats.org/officeDocument/2006/relationships/image" Target="../media/image11.svg"/><Relationship Id="rId11" Type="http://schemas.openxmlformats.org/officeDocument/2006/relationships/image" Target="../media/image29.png"/><Relationship Id="rId5" Type="http://schemas.openxmlformats.org/officeDocument/2006/relationships/image" Target="../media/image10.png"/><Relationship Id="rId10" Type="http://schemas.openxmlformats.org/officeDocument/2006/relationships/image" Target="../media/image28.svg"/><Relationship Id="rId4" Type="http://schemas.openxmlformats.org/officeDocument/2006/relationships/image" Target="../media/image4.svg"/><Relationship Id="rId9" Type="http://schemas.openxmlformats.org/officeDocument/2006/relationships/image" Target="../media/image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hyperlink" Target="mailto:noamen.ben.henda@ericsson.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6728FBE-69DB-4798-A669-DD87FB9E122E}"/>
              </a:ext>
            </a:extLst>
          </p:cNvPr>
          <p:cNvSpPr>
            <a:spLocks noGrp="1"/>
          </p:cNvSpPr>
          <p:nvPr>
            <p:ph type="ctrTitle"/>
          </p:nvPr>
        </p:nvSpPr>
        <p:spPr/>
        <p:txBody>
          <a:bodyPr/>
          <a:lstStyle/>
          <a:p>
            <a:r>
              <a:rPr lang="sv-SE" altLang="sv-SE"/>
              <a:t>SA3 Status Report</a:t>
            </a:r>
          </a:p>
        </p:txBody>
      </p:sp>
      <p:sp>
        <p:nvSpPr>
          <p:cNvPr id="5123" name="Subtitle 2">
            <a:extLst>
              <a:ext uri="{FF2B5EF4-FFF2-40B4-BE49-F238E27FC236}">
                <a16:creationId xmlns:a16="http://schemas.microsoft.com/office/drawing/2014/main" id="{08C7280A-3D5E-4F37-BEAF-CC4302920BD4}"/>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Noamen Ben Henda, </a:t>
            </a:r>
            <a:r>
              <a:rPr lang="en-US" altLang="en-US" sz="2000" dirty="0">
                <a:latin typeface="Arial" panose="020B0604020202020204" pitchFamily="34" charset="0"/>
              </a:rPr>
              <a:t>SA3 Chairman, Ericsson</a:t>
            </a:r>
          </a:p>
          <a:p>
            <a:pPr>
              <a:lnSpc>
                <a:spcPct val="80000"/>
              </a:lnSpc>
              <a:buFontTx/>
              <a:buNone/>
            </a:pPr>
            <a:r>
              <a:rPr lang="en-US" altLang="en-US" sz="2000" b="1" dirty="0">
                <a:latin typeface="Arial" panose="020B0604020202020204" pitchFamily="34" charset="0"/>
              </a:rPr>
              <a:t>Mirko Cano Soveri, </a:t>
            </a:r>
            <a:r>
              <a:rPr lang="en-US" altLang="en-US" sz="2000" dirty="0">
                <a:latin typeface="Arial" panose="020B0604020202020204" pitchFamily="34" charset="0"/>
              </a:rPr>
              <a:t>SA3 Secretary, MCC</a:t>
            </a:r>
          </a:p>
          <a:p>
            <a:pPr>
              <a:lnSpc>
                <a:spcPct val="80000"/>
              </a:lnSpc>
              <a:buFontTx/>
              <a:buNone/>
            </a:pPr>
            <a:r>
              <a:rPr lang="en-US" altLang="en-US" sz="2000" b="1" dirty="0">
                <a:latin typeface="Arial" panose="020B0604020202020204" pitchFamily="34" charset="0"/>
              </a:rPr>
              <a:t>Alex Leadbeater, </a:t>
            </a:r>
            <a:r>
              <a:rPr lang="en-US" altLang="en-US" sz="2000" dirty="0">
                <a:latin typeface="Arial" panose="020B0604020202020204" pitchFamily="34" charset="0"/>
              </a:rPr>
              <a:t>SA3-LI Chairman, BT</a:t>
            </a:r>
          </a:p>
          <a:p>
            <a:pPr>
              <a:lnSpc>
                <a:spcPct val="80000"/>
              </a:lnSpc>
              <a:buFontTx/>
              <a:buNone/>
            </a:pPr>
            <a:r>
              <a:rPr lang="en-US" altLang="en-US" sz="2000" b="1" dirty="0">
                <a:latin typeface="Arial" panose="020B0604020202020204" pitchFamily="34" charset="0"/>
              </a:rPr>
              <a:t>Carmine Rizzo,</a:t>
            </a:r>
            <a:r>
              <a:rPr lang="en-US" altLang="en-US" sz="2000" dirty="0">
                <a:latin typeface="Arial" panose="020B0604020202020204" pitchFamily="34" charset="0"/>
              </a:rPr>
              <a:t> SA3-LI Secretary, MCC</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D2E22A7-3349-407C-9A51-D2EEDD170031}"/>
              </a:ext>
            </a:extLst>
          </p:cNvPr>
          <p:cNvSpPr>
            <a:spLocks noGrp="1"/>
          </p:cNvSpPr>
          <p:nvPr>
            <p:ph type="title"/>
          </p:nvPr>
        </p:nvSpPr>
        <p:spPr/>
        <p:txBody>
          <a:bodyPr/>
          <a:lstStyle/>
          <a:p>
            <a:r>
              <a:rPr lang="sv-SE" altLang="sv-SE"/>
              <a:t>Next SA3 and SA3-LI meetings</a:t>
            </a:r>
          </a:p>
        </p:txBody>
      </p:sp>
      <p:sp>
        <p:nvSpPr>
          <p:cNvPr id="11267" name="Content Placeholder 2">
            <a:extLst>
              <a:ext uri="{FF2B5EF4-FFF2-40B4-BE49-F238E27FC236}">
                <a16:creationId xmlns:a16="http://schemas.microsoft.com/office/drawing/2014/main" id="{4B086B12-4B08-416D-99D3-D40008E7A313}"/>
              </a:ext>
            </a:extLst>
          </p:cNvPr>
          <p:cNvSpPr>
            <a:spLocks noGrp="1"/>
          </p:cNvSpPr>
          <p:nvPr>
            <p:ph idx="1"/>
          </p:nvPr>
        </p:nvSpPr>
        <p:spPr>
          <a:xfrm>
            <a:off x="634483" y="1825625"/>
            <a:ext cx="11206064" cy="4351338"/>
          </a:xfrm>
        </p:spPr>
        <p:txBody>
          <a:bodyPr/>
          <a:lstStyle/>
          <a:p>
            <a:r>
              <a:rPr lang="en-US" altLang="ja-JP" dirty="0"/>
              <a:t>SA3</a:t>
            </a:r>
            <a:endParaRPr lang="en-US" altLang="en-US" dirty="0"/>
          </a:p>
          <a:p>
            <a:pPr lvl="1"/>
            <a:r>
              <a:rPr lang="en-US" altLang="en-US" dirty="0"/>
              <a:t>SA3#98: 			10</a:t>
            </a:r>
            <a:r>
              <a:rPr lang="en-US" altLang="en-US" baseline="30000" dirty="0"/>
              <a:t>th</a:t>
            </a:r>
            <a:r>
              <a:rPr lang="en-US" altLang="en-US" dirty="0"/>
              <a:t> – 14</a:t>
            </a:r>
            <a:r>
              <a:rPr lang="en-US" altLang="en-US" baseline="30000" dirty="0"/>
              <a:t>th</a:t>
            </a:r>
            <a:r>
              <a:rPr lang="en-US" altLang="en-US" dirty="0"/>
              <a:t> February 2020, Guangzhou, China; CF3.</a:t>
            </a:r>
          </a:p>
          <a:p>
            <a:pPr lvl="1"/>
            <a:r>
              <a:rPr lang="en-US" altLang="en-US" dirty="0"/>
              <a:t>SA3#99:			11</a:t>
            </a:r>
            <a:r>
              <a:rPr lang="en-US" altLang="en-US" baseline="30000" dirty="0"/>
              <a:t>th</a:t>
            </a:r>
            <a:r>
              <a:rPr lang="en-US" altLang="en-US" dirty="0"/>
              <a:t> – 15</a:t>
            </a:r>
            <a:r>
              <a:rPr lang="en-US" altLang="en-US" baseline="30000" dirty="0"/>
              <a:t>th</a:t>
            </a:r>
            <a:r>
              <a:rPr lang="en-US" altLang="en-US" dirty="0"/>
              <a:t> May 2020, Dubrovnik, Croatia; EF3.</a:t>
            </a:r>
          </a:p>
          <a:p>
            <a:pPr lvl="1"/>
            <a:r>
              <a:rPr lang="en-US" altLang="en-US" dirty="0"/>
              <a:t>SA3#100:		6</a:t>
            </a:r>
            <a:r>
              <a:rPr lang="en-US" altLang="en-US" baseline="30000" dirty="0"/>
              <a:t>th</a:t>
            </a:r>
            <a:r>
              <a:rPr lang="en-US" altLang="en-US" dirty="0"/>
              <a:t> –  10</a:t>
            </a:r>
            <a:r>
              <a:rPr lang="en-US" altLang="en-US" baseline="30000" dirty="0"/>
              <a:t>th</a:t>
            </a:r>
            <a:r>
              <a:rPr lang="en-US" altLang="en-US" dirty="0"/>
              <a:t> July 2020, Bath, UK; EF3.</a:t>
            </a:r>
          </a:p>
          <a:p>
            <a:pPr lvl="1"/>
            <a:r>
              <a:rPr lang="en-US" altLang="en-US" dirty="0"/>
              <a:t>SA3#100-Bis:		17</a:t>
            </a:r>
            <a:r>
              <a:rPr lang="en-US" altLang="en-US" baseline="30000" dirty="0"/>
              <a:t>th</a:t>
            </a:r>
            <a:r>
              <a:rPr lang="en-US" altLang="en-US" dirty="0"/>
              <a:t> –  21</a:t>
            </a:r>
            <a:r>
              <a:rPr lang="en-US" altLang="en-US" baseline="30000" dirty="0"/>
              <a:t>st</a:t>
            </a:r>
            <a:r>
              <a:rPr lang="en-US" altLang="en-US" dirty="0"/>
              <a:t> August 2020, TBD, Canada; NAF.</a:t>
            </a:r>
          </a:p>
          <a:p>
            <a:r>
              <a:rPr lang="en-US" altLang="en-US" dirty="0">
                <a:highlight>
                  <a:srgbClr val="FFFF00"/>
                </a:highlight>
                <a:ea typeface="MS PGothic" panose="020B0600070205080204" pitchFamily="34" charset="-128"/>
              </a:rPr>
              <a:t>SA3-LI</a:t>
            </a:r>
          </a:p>
          <a:p>
            <a:pPr lvl="1"/>
            <a:r>
              <a:rPr lang="en-US" altLang="en-US" dirty="0">
                <a:ea typeface="MS PGothic" panose="020B0600070205080204" pitchFamily="34" charset="-128"/>
              </a:rPr>
              <a:t>SA3-LI#76: 		28</a:t>
            </a:r>
            <a:r>
              <a:rPr lang="en-US" altLang="en-US" baseline="30000" dirty="0">
                <a:ea typeface="MS PGothic" panose="020B0600070205080204" pitchFamily="34" charset="-128"/>
              </a:rPr>
              <a:t>th</a:t>
            </a:r>
            <a:r>
              <a:rPr lang="en-US" altLang="en-US" dirty="0">
                <a:ea typeface="MS PGothic" panose="020B0600070205080204" pitchFamily="34" charset="-128"/>
              </a:rPr>
              <a:t> – 31</a:t>
            </a:r>
            <a:r>
              <a:rPr lang="en-US" altLang="en-US" baseline="30000" dirty="0">
                <a:ea typeface="MS PGothic" panose="020B0600070205080204" pitchFamily="34" charset="-128"/>
              </a:rPr>
              <a:t>st</a:t>
            </a:r>
            <a:r>
              <a:rPr lang="en-US" altLang="en-US" dirty="0">
                <a:ea typeface="MS PGothic" panose="020B0600070205080204" pitchFamily="34" charset="-128"/>
              </a:rPr>
              <a:t> January 2020, Sophia Antipolis, FRANCE.</a:t>
            </a:r>
          </a:p>
          <a:p>
            <a:pPr lvl="1"/>
            <a:r>
              <a:rPr lang="en-US" altLang="en-US" dirty="0">
                <a:ea typeface="MS PGothic" panose="020B0600070205080204" pitchFamily="34" charset="-128"/>
              </a:rPr>
              <a:t>SA3-LI#76-BIS: 		2</a:t>
            </a:r>
            <a:r>
              <a:rPr lang="en-US" altLang="en-US" baseline="30000" dirty="0">
                <a:ea typeface="MS PGothic" panose="020B0600070205080204" pitchFamily="34" charset="-128"/>
              </a:rPr>
              <a:t>nd</a:t>
            </a:r>
            <a:r>
              <a:rPr lang="en-US" altLang="en-US" dirty="0">
                <a:ea typeface="MS PGothic" panose="020B0600070205080204" pitchFamily="34" charset="-128"/>
              </a:rPr>
              <a:t> – 4</a:t>
            </a:r>
            <a:r>
              <a:rPr lang="en-US" altLang="en-US" baseline="30000" dirty="0">
                <a:ea typeface="MS PGothic" panose="020B0600070205080204" pitchFamily="34" charset="-128"/>
              </a:rPr>
              <a:t>th</a:t>
            </a:r>
            <a:r>
              <a:rPr lang="en-US" altLang="en-US" dirty="0">
                <a:ea typeface="MS PGothic" panose="020B0600070205080204" pitchFamily="34" charset="-128"/>
              </a:rPr>
              <a:t> March 2020, TBD.</a:t>
            </a:r>
          </a:p>
          <a:p>
            <a:pPr lvl="1"/>
            <a:r>
              <a:rPr lang="en-US" altLang="en-US" dirty="0">
                <a:ea typeface="MS PGothic" panose="020B0600070205080204" pitchFamily="34" charset="-128"/>
              </a:rPr>
              <a:t>5G Conf Calls: 		As required (see email list)</a:t>
            </a:r>
          </a:p>
          <a:p>
            <a:endParaRPr lang="sv-SE" altLang="sv-SE" sz="32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A6AC563-40DB-483F-A022-6F25DFCC38CB}"/>
              </a:ext>
            </a:extLst>
          </p:cNvPr>
          <p:cNvSpPr>
            <a:spLocks noGrp="1"/>
          </p:cNvSpPr>
          <p:nvPr>
            <p:ph type="title"/>
          </p:nvPr>
        </p:nvSpPr>
        <p:spPr/>
        <p:txBody>
          <a:bodyPr/>
          <a:lstStyle/>
          <a:p>
            <a:r>
              <a:rPr lang="sv-SE" altLang="sv-SE" dirty="0"/>
              <a:t>SA3 statistics</a:t>
            </a:r>
          </a:p>
        </p:txBody>
      </p:sp>
      <p:sp>
        <p:nvSpPr>
          <p:cNvPr id="12291" name="Content Placeholder 2">
            <a:extLst>
              <a:ext uri="{FF2B5EF4-FFF2-40B4-BE49-F238E27FC236}">
                <a16:creationId xmlns:a16="http://schemas.microsoft.com/office/drawing/2014/main" id="{31A321A9-967A-431C-B09E-B77EF9224406}"/>
              </a:ext>
            </a:extLst>
          </p:cNvPr>
          <p:cNvSpPr>
            <a:spLocks noGrp="1"/>
          </p:cNvSpPr>
          <p:nvPr>
            <p:ph idx="1"/>
          </p:nvPr>
        </p:nvSpPr>
        <p:spPr/>
        <p:txBody>
          <a:bodyPr/>
          <a:lstStyle/>
          <a:p>
            <a:r>
              <a:rPr lang="en-US" altLang="en-US" dirty="0"/>
              <a:t>SA3#96-Ad hoc: 14</a:t>
            </a:r>
            <a:r>
              <a:rPr lang="en-US" altLang="en-US" baseline="30000" dirty="0"/>
              <a:t>th</a:t>
            </a:r>
            <a:r>
              <a:rPr lang="en-US" altLang="en-US" dirty="0"/>
              <a:t> – 18</a:t>
            </a:r>
            <a:r>
              <a:rPr lang="en-US" altLang="en-US" baseline="30000" dirty="0"/>
              <a:t>th</a:t>
            </a:r>
            <a:r>
              <a:rPr lang="en-US" altLang="en-US" dirty="0"/>
              <a:t> October 2019, Chongqing, CHINA; CF3</a:t>
            </a:r>
          </a:p>
          <a:p>
            <a:pPr lvl="1"/>
            <a:r>
              <a:rPr lang="en-GB" altLang="zh-CN" dirty="0"/>
              <a:t>Attended by 56 delegates </a:t>
            </a:r>
          </a:p>
          <a:p>
            <a:pPr lvl="1"/>
            <a:r>
              <a:rPr lang="en-GB" altLang="zh-CN" dirty="0"/>
              <a:t>550 temporary documents </a:t>
            </a:r>
          </a:p>
          <a:p>
            <a:pPr lvl="1"/>
            <a:r>
              <a:rPr lang="en-GB" altLang="zh-CN" dirty="0"/>
              <a:t>12</a:t>
            </a:r>
            <a:r>
              <a:rPr lang="en-GB" altLang="ja-JP" dirty="0"/>
              <a:t> incoming LS</a:t>
            </a:r>
          </a:p>
          <a:p>
            <a:pPr lvl="1"/>
            <a:r>
              <a:rPr lang="en-GB" altLang="ja-JP" dirty="0">
                <a:ea typeface="SimSun" panose="02010600030101010101" pitchFamily="2" charset="-122"/>
              </a:rPr>
              <a:t>8</a:t>
            </a:r>
            <a:r>
              <a:rPr lang="en-GB" altLang="ja-JP" dirty="0"/>
              <a:t> outgoing LS</a:t>
            </a:r>
          </a:p>
          <a:p>
            <a:pPr lvl="1"/>
            <a:r>
              <a:rPr lang="en-GB" altLang="ja-JP" dirty="0"/>
              <a:t>0 agreed CRs (not in scope of agenda)</a:t>
            </a:r>
          </a:p>
          <a:p>
            <a:endParaRPr lang="sv-SE" altLang="sv-SE" sz="3200" dirty="0"/>
          </a:p>
        </p:txBody>
      </p:sp>
      <p:sp>
        <p:nvSpPr>
          <p:cNvPr id="2" name="Content Placeholder 1">
            <a:extLst>
              <a:ext uri="{FF2B5EF4-FFF2-40B4-BE49-F238E27FC236}">
                <a16:creationId xmlns:a16="http://schemas.microsoft.com/office/drawing/2014/main" id="{D092AA60-B41D-4647-9B1A-7535D6CAF492}"/>
              </a:ext>
            </a:extLst>
          </p:cNvPr>
          <p:cNvSpPr>
            <a:spLocks noGrp="1"/>
          </p:cNvSpPr>
          <p:nvPr>
            <p:ph idx="10"/>
          </p:nvPr>
        </p:nvSpPr>
        <p:spPr/>
        <p:txBody>
          <a:bodyPr/>
          <a:lstStyle/>
          <a:p>
            <a:r>
              <a:rPr lang="en-US" altLang="en-US" dirty="0"/>
              <a:t>SA3#97: 18</a:t>
            </a:r>
            <a:r>
              <a:rPr lang="en-US" altLang="en-US" baseline="30000" dirty="0"/>
              <a:t>th</a:t>
            </a:r>
            <a:r>
              <a:rPr lang="en-US" altLang="en-US" dirty="0"/>
              <a:t> – 22</a:t>
            </a:r>
            <a:r>
              <a:rPr lang="en-US" altLang="en-US" baseline="30000" dirty="0"/>
              <a:t>nd</a:t>
            </a:r>
            <a:r>
              <a:rPr lang="en-US" altLang="en-US" dirty="0"/>
              <a:t> November 2019, Reno, US; NAF</a:t>
            </a:r>
          </a:p>
          <a:p>
            <a:pPr lvl="1"/>
            <a:endParaRPr lang="en-GB" altLang="zh-CN" dirty="0"/>
          </a:p>
          <a:p>
            <a:pPr lvl="1"/>
            <a:r>
              <a:rPr lang="en-GB" altLang="zh-CN" dirty="0"/>
              <a:t>Attended by 175 delegates </a:t>
            </a:r>
          </a:p>
          <a:p>
            <a:pPr lvl="1"/>
            <a:r>
              <a:rPr lang="en-GB" altLang="zh-CN" dirty="0"/>
              <a:t>772 temporary documents </a:t>
            </a:r>
          </a:p>
          <a:p>
            <a:pPr lvl="1"/>
            <a:r>
              <a:rPr lang="en-GB" altLang="zh-CN" dirty="0"/>
              <a:t>45</a:t>
            </a:r>
            <a:r>
              <a:rPr lang="en-GB" altLang="ja-JP" dirty="0"/>
              <a:t> incoming LS</a:t>
            </a:r>
          </a:p>
          <a:p>
            <a:pPr lvl="1"/>
            <a:r>
              <a:rPr lang="en-GB" altLang="ja-JP" dirty="0">
                <a:ea typeface="SimSun" panose="02010600030101010101" pitchFamily="2" charset="-122"/>
              </a:rPr>
              <a:t>17</a:t>
            </a:r>
            <a:r>
              <a:rPr lang="en-GB" altLang="ja-JP" dirty="0"/>
              <a:t> outgoing LS</a:t>
            </a:r>
          </a:p>
          <a:p>
            <a:pPr lvl="1"/>
            <a:r>
              <a:rPr lang="en-GB" altLang="ja-JP" dirty="0"/>
              <a:t>67 agreed CRs</a:t>
            </a:r>
          </a:p>
          <a:p>
            <a:endParaRPr lang="sv-SE"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748C07E-6378-43E7-BCB8-1628993510E7}"/>
              </a:ext>
            </a:extLst>
          </p:cNvPr>
          <p:cNvSpPr>
            <a:spLocks noGrp="1"/>
          </p:cNvSpPr>
          <p:nvPr>
            <p:ph type="title"/>
          </p:nvPr>
        </p:nvSpPr>
        <p:spPr/>
        <p:txBody>
          <a:bodyPr/>
          <a:lstStyle/>
          <a:p>
            <a:r>
              <a:rPr lang="sv-SE" altLang="sv-SE" dirty="0"/>
              <a:t>Document statistics</a:t>
            </a:r>
          </a:p>
        </p:txBody>
      </p:sp>
      <p:sp>
        <p:nvSpPr>
          <p:cNvPr id="13315" name="テキスト ボックス 9">
            <a:extLst>
              <a:ext uri="{FF2B5EF4-FFF2-40B4-BE49-F238E27FC236}">
                <a16:creationId xmlns:a16="http://schemas.microsoft.com/office/drawing/2014/main" id="{4F372886-FDE2-4E9D-9FED-689BF5BF63A8}"/>
              </a:ext>
            </a:extLst>
          </p:cNvPr>
          <p:cNvSpPr txBox="1">
            <a:spLocks noChangeArrowheads="1"/>
          </p:cNvSpPr>
          <p:nvPr/>
        </p:nvSpPr>
        <p:spPr bwMode="auto">
          <a:xfrm>
            <a:off x="9843041" y="5578475"/>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dirty="0">
                <a:latin typeface="Arial" panose="020B0604020202020204" pitchFamily="34" charset="0"/>
                <a:ea typeface="MS PGothic" panose="020B0600070205080204" pitchFamily="34" charset="-128"/>
                <a:cs typeface="Arial" panose="020B0604020202020204" pitchFamily="34" charset="0"/>
              </a:rPr>
              <a:t>Meetings</a:t>
            </a:r>
            <a:endParaRPr lang="en-GB" altLang="en-US" sz="1400" dirty="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5" name="Chart 4">
            <a:extLst>
              <a:ext uri="{FF2B5EF4-FFF2-40B4-BE49-F238E27FC236}">
                <a16:creationId xmlns:a16="http://schemas.microsoft.com/office/drawing/2014/main" id="{F93AEA46-BE9C-4920-AA6E-E28041EEB27F}"/>
              </a:ext>
            </a:extLst>
          </p:cNvPr>
          <p:cNvGraphicFramePr>
            <a:graphicFrameLocks noGrp="1"/>
          </p:cNvGraphicFramePr>
          <p:nvPr>
            <p:extLst>
              <p:ext uri="{D42A27DB-BD31-4B8C-83A1-F6EECF244321}">
                <p14:modId xmlns:p14="http://schemas.microsoft.com/office/powerpoint/2010/main" val="2237056940"/>
              </p:ext>
            </p:extLst>
          </p:nvPr>
        </p:nvGraphicFramePr>
        <p:xfrm>
          <a:off x="1331569" y="1690688"/>
          <a:ext cx="9010425" cy="457180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29E5489-0D7D-4ECC-9DEF-485AAF8AEEDF}"/>
              </a:ext>
            </a:extLst>
          </p:cNvPr>
          <p:cNvSpPr>
            <a:spLocks noGrp="1"/>
          </p:cNvSpPr>
          <p:nvPr>
            <p:ph type="title"/>
          </p:nvPr>
        </p:nvSpPr>
        <p:spPr/>
        <p:txBody>
          <a:bodyPr/>
          <a:lstStyle/>
          <a:p>
            <a:r>
              <a:rPr lang="sv-SE" altLang="sv-SE" dirty="0"/>
              <a:t>Delegate statistics</a:t>
            </a:r>
          </a:p>
        </p:txBody>
      </p:sp>
      <p:sp>
        <p:nvSpPr>
          <p:cNvPr id="14339" name="テキスト ボックス 7">
            <a:extLst>
              <a:ext uri="{FF2B5EF4-FFF2-40B4-BE49-F238E27FC236}">
                <a16:creationId xmlns:a16="http://schemas.microsoft.com/office/drawing/2014/main" id="{E693512B-4CAB-4E4A-B020-CF2DACC3865A}"/>
              </a:ext>
            </a:extLst>
          </p:cNvPr>
          <p:cNvSpPr txBox="1">
            <a:spLocks noChangeArrowheads="1"/>
          </p:cNvSpPr>
          <p:nvPr/>
        </p:nvSpPr>
        <p:spPr bwMode="auto">
          <a:xfrm>
            <a:off x="598488" y="1981200"/>
            <a:ext cx="18462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Number of delegates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sp>
        <p:nvSpPr>
          <p:cNvPr id="14340" name="テキスト ボックス 9">
            <a:extLst>
              <a:ext uri="{FF2B5EF4-FFF2-40B4-BE49-F238E27FC236}">
                <a16:creationId xmlns:a16="http://schemas.microsoft.com/office/drawing/2014/main" id="{A43F5E27-BAC6-4B21-98E1-20093E44F32E}"/>
              </a:ext>
            </a:extLst>
          </p:cNvPr>
          <p:cNvSpPr txBox="1">
            <a:spLocks noChangeArrowheads="1"/>
          </p:cNvSpPr>
          <p:nvPr/>
        </p:nvSpPr>
        <p:spPr bwMode="auto">
          <a:xfrm>
            <a:off x="9170988" y="5059363"/>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Meetings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7" name="Chart 6">
            <a:extLst>
              <a:ext uri="{FF2B5EF4-FFF2-40B4-BE49-F238E27FC236}">
                <a16:creationId xmlns:a16="http://schemas.microsoft.com/office/drawing/2014/main" id="{2FCEBB7C-4F81-46DF-8050-1092CD18027B}"/>
              </a:ext>
            </a:extLst>
          </p:cNvPr>
          <p:cNvGraphicFramePr>
            <a:graphicFrameLocks noGrp="1"/>
          </p:cNvGraphicFramePr>
          <p:nvPr>
            <p:extLst>
              <p:ext uri="{D42A27DB-BD31-4B8C-83A1-F6EECF244321}">
                <p14:modId xmlns:p14="http://schemas.microsoft.com/office/powerpoint/2010/main" val="4081722938"/>
              </p:ext>
            </p:extLst>
          </p:nvPr>
        </p:nvGraphicFramePr>
        <p:xfrm>
          <a:off x="1521619" y="1798637"/>
          <a:ext cx="7853028" cy="418867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a:extLst>
              <a:ext uri="{FF2B5EF4-FFF2-40B4-BE49-F238E27FC236}">
                <a16:creationId xmlns:a16="http://schemas.microsoft.com/office/drawing/2014/main" id="{DE6131B3-0905-4FD4-BD88-4E540AD2AB09}"/>
              </a:ext>
            </a:extLst>
          </p:cNvPr>
          <p:cNvSpPr>
            <a:spLocks noGrp="1"/>
          </p:cNvSpPr>
          <p:nvPr>
            <p:ph type="title"/>
          </p:nvPr>
        </p:nvSpPr>
        <p:spPr/>
        <p:txBody>
          <a:bodyPr/>
          <a:lstStyle/>
          <a:p>
            <a:r>
              <a:rPr lang="sv-SE" altLang="sv-SE"/>
              <a:t>Status Report on SA3-LI</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a:extLst>
              <a:ext uri="{FF2B5EF4-FFF2-40B4-BE49-F238E27FC236}">
                <a16:creationId xmlns:a16="http://schemas.microsoft.com/office/drawing/2014/main" id="{7EC485BE-77B7-414D-989F-26E6C4E69693}"/>
              </a:ext>
            </a:extLst>
          </p:cNvPr>
          <p:cNvSpPr>
            <a:spLocks noGrp="1"/>
          </p:cNvSpPr>
          <p:nvPr>
            <p:ph type="title"/>
          </p:nvPr>
        </p:nvSpPr>
        <p:spPr>
          <a:xfrm>
            <a:off x="838200" y="301625"/>
            <a:ext cx="10515600" cy="1325563"/>
          </a:xfrm>
        </p:spPr>
        <p:txBody>
          <a:bodyPr/>
          <a:lstStyle/>
          <a:p>
            <a:r>
              <a:rPr lang="sv-SE" altLang="sv-SE" dirty="0">
                <a:highlight>
                  <a:srgbClr val="FFFF00"/>
                </a:highlight>
              </a:rPr>
              <a:t>Lawful Interception (LI) </a:t>
            </a:r>
            <a:br>
              <a:rPr lang="sv-SE" altLang="sv-SE" dirty="0">
                <a:highlight>
                  <a:srgbClr val="FFFF00"/>
                </a:highlight>
              </a:rPr>
            </a:br>
            <a:r>
              <a:rPr lang="sv-SE" altLang="sv-SE" dirty="0">
                <a:highlight>
                  <a:srgbClr val="FFFF00"/>
                </a:highlight>
              </a:rPr>
              <a:t>General</a:t>
            </a:r>
          </a:p>
        </p:txBody>
      </p:sp>
      <p:sp>
        <p:nvSpPr>
          <p:cNvPr id="16387" name="Content Placeholder 4">
            <a:extLst>
              <a:ext uri="{FF2B5EF4-FFF2-40B4-BE49-F238E27FC236}">
                <a16:creationId xmlns:a16="http://schemas.microsoft.com/office/drawing/2014/main" id="{1E6CD892-9FE2-40E9-A007-7B5F090BCAE1}"/>
              </a:ext>
            </a:extLst>
          </p:cNvPr>
          <p:cNvSpPr>
            <a:spLocks noGrp="1"/>
          </p:cNvSpPr>
          <p:nvPr>
            <p:ph idx="1"/>
          </p:nvPr>
        </p:nvSpPr>
        <p:spPr>
          <a:xfrm>
            <a:off x="838200" y="1825625"/>
            <a:ext cx="5081588" cy="4351338"/>
          </a:xfrm>
        </p:spPr>
        <p:txBody>
          <a:bodyPr/>
          <a:lstStyle/>
          <a:p>
            <a:r>
              <a:rPr lang="en-GB" altLang="en-US" sz="2000" dirty="0"/>
              <a:t>Stage 1 - TS 33.126 </a:t>
            </a:r>
          </a:p>
          <a:p>
            <a:pPr lvl="1"/>
            <a:r>
              <a:rPr lang="en-GB" altLang="en-US" sz="1600" dirty="0"/>
              <a:t>R16 Complete.</a:t>
            </a:r>
          </a:p>
          <a:p>
            <a:pPr lvl="1"/>
            <a:endParaRPr lang="en-GB" altLang="en-US" sz="1600" dirty="0"/>
          </a:p>
          <a:p>
            <a:r>
              <a:rPr lang="en-GB" altLang="en-US" sz="2000" dirty="0"/>
              <a:t>Stage 2 - TS 33.127 &amp; 33.107.</a:t>
            </a:r>
          </a:p>
          <a:p>
            <a:pPr lvl="1"/>
            <a:r>
              <a:rPr lang="en-GB" altLang="en-US" sz="1600" dirty="0"/>
              <a:t>R16 </a:t>
            </a:r>
          </a:p>
          <a:p>
            <a:pPr lvl="2"/>
            <a:r>
              <a:rPr lang="en-GB" altLang="en-US" sz="1400" dirty="0"/>
              <a:t>Will include revising and importing 4G/IMS capabilities from 33.107 into 33.127.</a:t>
            </a:r>
          </a:p>
          <a:p>
            <a:pPr lvl="2"/>
            <a:r>
              <a:rPr lang="en-GB" altLang="en-US" sz="1400" dirty="0"/>
              <a:t>Target completion  still Dec.</a:t>
            </a:r>
          </a:p>
          <a:p>
            <a:pPr lvl="2"/>
            <a:r>
              <a:rPr lang="en-GB" altLang="en-US" sz="1400" dirty="0"/>
              <a:t>33.107 likely to be “Frozen at end R16”</a:t>
            </a:r>
          </a:p>
          <a:p>
            <a:pPr lvl="2"/>
            <a:r>
              <a:rPr lang="en-GB" altLang="en-US" sz="1400" dirty="0"/>
              <a:t>Largely complete expect for 4G functionality and S8HR / N9HR.</a:t>
            </a:r>
          </a:p>
          <a:p>
            <a:pPr lvl="2"/>
            <a:endParaRPr lang="en-GB" altLang="en-US" dirty="0"/>
          </a:p>
          <a:p>
            <a:endParaRPr lang="sv-SE" altLang="en-US" sz="3200" dirty="0"/>
          </a:p>
        </p:txBody>
      </p:sp>
      <p:sp>
        <p:nvSpPr>
          <p:cNvPr id="16388" name="Content Placeholder 5">
            <a:extLst>
              <a:ext uri="{FF2B5EF4-FFF2-40B4-BE49-F238E27FC236}">
                <a16:creationId xmlns:a16="http://schemas.microsoft.com/office/drawing/2014/main" id="{DAAA817F-72AD-42D4-A455-8C166613C72A}"/>
              </a:ext>
            </a:extLst>
          </p:cNvPr>
          <p:cNvSpPr>
            <a:spLocks noGrp="1"/>
          </p:cNvSpPr>
          <p:nvPr>
            <p:ph idx="10"/>
          </p:nvPr>
        </p:nvSpPr>
        <p:spPr>
          <a:xfrm>
            <a:off x="6272213" y="1825625"/>
            <a:ext cx="5081587" cy="4351338"/>
          </a:xfrm>
        </p:spPr>
        <p:txBody>
          <a:bodyPr/>
          <a:lstStyle/>
          <a:p>
            <a:r>
              <a:rPr lang="en-GB" altLang="en-US" sz="1800" dirty="0"/>
              <a:t>Stage 3 – TS 33.128 &amp; 33.108.</a:t>
            </a:r>
          </a:p>
          <a:p>
            <a:pPr lvl="1"/>
            <a:r>
              <a:rPr lang="en-GB" altLang="en-US" sz="1600" dirty="0"/>
              <a:t>R16 </a:t>
            </a:r>
          </a:p>
          <a:p>
            <a:pPr lvl="2"/>
            <a:r>
              <a:rPr lang="en-GB" altLang="en-US" sz="1400" dirty="0"/>
              <a:t>Will include revising and importing 4G/IMS capabilities from 33.108 into 33.128.</a:t>
            </a:r>
          </a:p>
          <a:p>
            <a:pPr lvl="2"/>
            <a:r>
              <a:rPr lang="en-GB" altLang="en-US" sz="1400" dirty="0"/>
              <a:t>Target completion Mar 2020.</a:t>
            </a:r>
          </a:p>
          <a:p>
            <a:pPr lvl="2"/>
            <a:r>
              <a:rPr lang="en-GB" altLang="en-US" sz="1400" dirty="0"/>
              <a:t>33.108 likely to be “Frozen at end R16”.</a:t>
            </a:r>
          </a:p>
          <a:p>
            <a:pPr lvl="1"/>
            <a:endParaRPr lang="en-GB" altLang="en-US" sz="1400" dirty="0"/>
          </a:p>
          <a:p>
            <a:r>
              <a:rPr lang="en-GB" altLang="en-US" sz="1800" dirty="0"/>
              <a:t>S8HR / N9HR Encryption disabling needs to be resolved.</a:t>
            </a:r>
            <a:endParaRPr lang="en-GB" altLang="en-US" sz="1400" dirty="0"/>
          </a:p>
          <a:p>
            <a:r>
              <a:rPr lang="en-GB" altLang="en-US" sz="1800" dirty="0"/>
              <a:t>R15 location enhancements completed.</a:t>
            </a:r>
            <a:endParaRPr lang="en-GB" altLang="en-US" sz="1400" dirty="0"/>
          </a:p>
          <a:p>
            <a:r>
              <a:rPr lang="en-GB" altLang="en-US" sz="1800" dirty="0"/>
              <a:t>Meeting attendance numbers still rising</a:t>
            </a:r>
          </a:p>
          <a:p>
            <a:r>
              <a:rPr lang="en-GB" altLang="en-US" sz="1800" dirty="0"/>
              <a:t>Late notification of meeting locations.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CF479EE-3AC6-4440-9CF5-B76A18C6D21D}"/>
              </a:ext>
            </a:extLst>
          </p:cNvPr>
          <p:cNvSpPr>
            <a:spLocks noGrp="1"/>
          </p:cNvSpPr>
          <p:nvPr>
            <p:ph type="title"/>
          </p:nvPr>
        </p:nvSpPr>
        <p:spPr/>
        <p:txBody>
          <a:bodyPr/>
          <a:lstStyle/>
          <a:p>
            <a:r>
              <a:rPr lang="sv-SE" altLang="sv-SE" dirty="0">
                <a:highlight>
                  <a:srgbClr val="FFFF00"/>
                </a:highlight>
              </a:rPr>
              <a:t>Lawful Interception (LI) </a:t>
            </a:r>
            <a:br>
              <a:rPr lang="sv-SE" altLang="sv-SE" dirty="0">
                <a:highlight>
                  <a:srgbClr val="FFFF00"/>
                </a:highlight>
              </a:rPr>
            </a:br>
            <a:r>
              <a:rPr lang="sv-SE" altLang="sv-SE" dirty="0">
                <a:highlight>
                  <a:srgbClr val="FFFF00"/>
                </a:highlight>
              </a:rPr>
              <a:t>SA3-LI#75</a:t>
            </a:r>
          </a:p>
        </p:txBody>
      </p:sp>
      <p:sp>
        <p:nvSpPr>
          <p:cNvPr id="2" name="Content Placeholder 1">
            <a:extLst>
              <a:ext uri="{FF2B5EF4-FFF2-40B4-BE49-F238E27FC236}">
                <a16:creationId xmlns:a16="http://schemas.microsoft.com/office/drawing/2014/main" id="{BD784A09-87F7-4DD5-90F1-039198E943D3}"/>
              </a:ext>
            </a:extLst>
          </p:cNvPr>
          <p:cNvSpPr>
            <a:spLocks noGrp="1"/>
          </p:cNvSpPr>
          <p:nvPr>
            <p:ph idx="1"/>
          </p:nvPr>
        </p:nvSpPr>
        <p:spPr/>
        <p:txBody>
          <a:bodyPr/>
          <a:lstStyle/>
          <a:p>
            <a:r>
              <a:rPr lang="sv-SE" dirty="0">
                <a:highlight>
                  <a:srgbClr val="FFFF00"/>
                </a:highlight>
              </a:rPr>
              <a:t>TBD</a:t>
            </a: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a:extLst>
              <a:ext uri="{FF2B5EF4-FFF2-40B4-BE49-F238E27FC236}">
                <a16:creationId xmlns:a16="http://schemas.microsoft.com/office/drawing/2014/main" id="{F75A4A87-AECA-436F-8449-2A7CC23E1941}"/>
              </a:ext>
            </a:extLst>
          </p:cNvPr>
          <p:cNvSpPr>
            <a:spLocks noGrp="1"/>
          </p:cNvSpPr>
          <p:nvPr>
            <p:ph type="title"/>
          </p:nvPr>
        </p:nvSpPr>
        <p:spPr/>
        <p:txBody>
          <a:bodyPr/>
          <a:lstStyle/>
          <a:p>
            <a:r>
              <a:rPr lang="sv-SE" altLang="sv-SE" dirty="0"/>
              <a:t>Status Report on SA3 Work Items</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a:extLst>
              <a:ext uri="{FF2B5EF4-FFF2-40B4-BE49-F238E27FC236}">
                <a16:creationId xmlns:a16="http://schemas.microsoft.com/office/drawing/2014/main" id="{14A9882D-3C3D-4A55-BD83-4385F74145F5}"/>
              </a:ext>
            </a:extLst>
          </p:cNvPr>
          <p:cNvSpPr>
            <a:spLocks noGrp="1"/>
          </p:cNvSpPr>
          <p:nvPr>
            <p:ph type="title"/>
          </p:nvPr>
        </p:nvSpPr>
        <p:spPr>
          <a:xfrm>
            <a:off x="838200" y="279400"/>
            <a:ext cx="10515600" cy="1325563"/>
          </a:xfrm>
        </p:spPr>
        <p:txBody>
          <a:bodyPr/>
          <a:lstStyle/>
          <a:p>
            <a:r>
              <a:rPr lang="sv-SE" altLang="sv-SE"/>
              <a:t>5G System Security (Phase 1)</a:t>
            </a:r>
            <a:br>
              <a:rPr lang="sv-SE" altLang="sv-SE"/>
            </a:br>
            <a:r>
              <a:rPr lang="sv-SE" altLang="sv-SE" sz="3600"/>
              <a:t>5GS_Ph1-SEC</a:t>
            </a:r>
            <a:endParaRPr lang="sv-SE" altLang="sv-SE"/>
          </a:p>
        </p:txBody>
      </p:sp>
      <p:sp>
        <p:nvSpPr>
          <p:cNvPr id="22531" name="Content Placeholder 3">
            <a:extLst>
              <a:ext uri="{FF2B5EF4-FFF2-40B4-BE49-F238E27FC236}">
                <a16:creationId xmlns:a16="http://schemas.microsoft.com/office/drawing/2014/main" id="{110DBC1C-610F-4504-9EB5-F8381501BFF1}"/>
              </a:ext>
            </a:extLst>
          </p:cNvPr>
          <p:cNvSpPr>
            <a:spLocks noGrp="1"/>
          </p:cNvSpPr>
          <p:nvPr>
            <p:ph idx="1"/>
          </p:nvPr>
        </p:nvSpPr>
        <p:spPr/>
        <p:txBody>
          <a:bodyPr/>
          <a:lstStyle/>
          <a:p>
            <a:r>
              <a:rPr lang="en-US" altLang="en-US" dirty="0"/>
              <a:t>5 agreed CRs over two meetings with corrections and clarifications</a:t>
            </a:r>
          </a:p>
          <a:p>
            <a:pPr lvl="1"/>
            <a:r>
              <a:rPr lang="en-US" altLang="en-US" dirty="0"/>
              <a:t>Rel-15 CRs to TS 33.501 submitted for approval in SP-191132</a:t>
            </a:r>
          </a:p>
          <a:p>
            <a:pPr lvl="1"/>
            <a:endParaRPr lang="en-US" altLang="en-US" dirty="0"/>
          </a:p>
          <a:p>
            <a:r>
              <a:rPr lang="en-US" altLang="en-US" dirty="0"/>
              <a:t>AMF re-allocation</a:t>
            </a:r>
          </a:p>
          <a:p>
            <a:pPr lvl="1"/>
            <a:r>
              <a:rPr lang="en-US" altLang="en-US" dirty="0"/>
              <a:t>For Rel-15: Agreement not to address the issue</a:t>
            </a:r>
          </a:p>
          <a:p>
            <a:pPr lvl="1"/>
            <a:r>
              <a:rPr lang="en-US" altLang="en-US" dirty="0"/>
              <a:t>For Rel-16: Issue for AMF re-allocation via RAN is pending progress in SA2</a:t>
            </a:r>
          </a:p>
          <a:p>
            <a:pPr lvl="1"/>
            <a:endParaRPr lang="en-US" altLang="en-US" dirty="0"/>
          </a:p>
          <a:p>
            <a:endParaRPr lang="en-US" altLang="en-US" dirty="0"/>
          </a:p>
          <a:p>
            <a:endParaRPr lang="sv-SE" altLang="sv-SE"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a:extLst>
              <a:ext uri="{FF2B5EF4-FFF2-40B4-BE49-F238E27FC236}">
                <a16:creationId xmlns:a16="http://schemas.microsoft.com/office/drawing/2014/main" id="{EE5B4F66-EC57-4D26-825B-AA648CE88872}"/>
              </a:ext>
            </a:extLst>
          </p:cNvPr>
          <p:cNvSpPr>
            <a:spLocks noGrp="1"/>
          </p:cNvSpPr>
          <p:nvPr>
            <p:ph type="title"/>
          </p:nvPr>
        </p:nvSpPr>
        <p:spPr>
          <a:xfrm>
            <a:off x="838200" y="238125"/>
            <a:ext cx="10515600" cy="1325563"/>
          </a:xfrm>
        </p:spPr>
        <p:txBody>
          <a:bodyPr/>
          <a:lstStyle/>
          <a:p>
            <a:r>
              <a:rPr lang="sv-SE" altLang="sv-SE"/>
              <a:t>Mission Critical </a:t>
            </a:r>
            <a:br>
              <a:rPr lang="sv-SE" altLang="sv-SE"/>
            </a:br>
            <a:r>
              <a:rPr lang="sv-SE" altLang="sv-SE" sz="3600"/>
              <a:t>MCPTT, eMCSec, MCXSec, MONASTERY_SEC</a:t>
            </a:r>
            <a:endParaRPr lang="sv-SE" altLang="sv-SE"/>
          </a:p>
        </p:txBody>
      </p:sp>
      <p:sp>
        <p:nvSpPr>
          <p:cNvPr id="20483" name="Content Placeholder 3">
            <a:extLst>
              <a:ext uri="{FF2B5EF4-FFF2-40B4-BE49-F238E27FC236}">
                <a16:creationId xmlns:a16="http://schemas.microsoft.com/office/drawing/2014/main" id="{1FABEECB-69D4-46F2-9459-826A8DC574AC}"/>
              </a:ext>
            </a:extLst>
          </p:cNvPr>
          <p:cNvSpPr>
            <a:spLocks noGrp="1"/>
          </p:cNvSpPr>
          <p:nvPr>
            <p:ph idx="1"/>
          </p:nvPr>
        </p:nvSpPr>
        <p:spPr/>
        <p:txBody>
          <a:bodyPr/>
          <a:lstStyle/>
          <a:p>
            <a:r>
              <a:rPr lang="en-US" altLang="en-US" sz="3200" dirty="0"/>
              <a:t>MCXSec</a:t>
            </a:r>
          </a:p>
          <a:p>
            <a:pPr lvl="1"/>
            <a:r>
              <a:rPr lang="en-US" altLang="en-US" sz="2800" dirty="0"/>
              <a:t>Completion rate: 45% </a:t>
            </a:r>
            <a:r>
              <a:rPr lang="en-US" altLang="ja-JP" sz="2800" dirty="0">
                <a:sym typeface="Wingdings" panose="05000000000000000000" pitchFamily="2" charset="2"/>
              </a:rPr>
              <a:t> 55%</a:t>
            </a:r>
          </a:p>
          <a:p>
            <a:pPr lvl="1"/>
            <a:r>
              <a:rPr lang="en-US" altLang="en-US" sz="2800" dirty="0">
                <a:sym typeface="Wingdings" panose="05000000000000000000" pitchFamily="2" charset="2"/>
              </a:rPr>
              <a:t>Target: </a:t>
            </a:r>
            <a:r>
              <a:rPr lang="en-US" altLang="ja-JP" sz="2800" dirty="0">
                <a:sym typeface="Wingdings" panose="05000000000000000000" pitchFamily="2" charset="2"/>
              </a:rPr>
              <a:t>Dec 19  Mar 20</a:t>
            </a:r>
          </a:p>
          <a:p>
            <a:pPr lvl="1"/>
            <a:r>
              <a:rPr lang="en-US" altLang="en-US" sz="2800" dirty="0"/>
              <a:t>Documents: </a:t>
            </a:r>
          </a:p>
          <a:p>
            <a:pPr lvl="2"/>
            <a:r>
              <a:rPr lang="en-US" altLang="en-US" sz="2400" dirty="0"/>
              <a:t>new procedure for key provisioning and algorithm negotiation</a:t>
            </a:r>
          </a:p>
          <a:p>
            <a:pPr lvl="3"/>
            <a:r>
              <a:rPr lang="en-US" altLang="en-US" sz="2200" dirty="0"/>
              <a:t>Rel-16 CRs to TS 33.180 for approval in SP-191137</a:t>
            </a:r>
          </a:p>
          <a:p>
            <a:pPr lvl="1"/>
            <a:endParaRPr lang="en-US" altLang="en-US" sz="2800" dirty="0"/>
          </a:p>
          <a:p>
            <a:r>
              <a:rPr lang="en-US" altLang="en-US" sz="3200" dirty="0"/>
              <a:t>Corrections related to the ETSI Plugtest and</a:t>
            </a:r>
          </a:p>
          <a:p>
            <a:pPr lvl="1"/>
            <a:r>
              <a:rPr lang="en-US" altLang="en-US" sz="2800" dirty="0"/>
              <a:t>Rel-15 CRs to TS 33.180 for approval in SP-191136</a:t>
            </a:r>
          </a:p>
          <a:p>
            <a:pPr lvl="1"/>
            <a:endParaRPr lang="en-US" altLang="en-US" sz="2800" dirty="0"/>
          </a:p>
          <a:p>
            <a:pPr lvl="1"/>
            <a:endParaRPr lang="en-US" altLang="en-US" sz="2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News!</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dirty="0"/>
              <a:t>Vice chairs elections in SA3#97</a:t>
            </a:r>
          </a:p>
          <a:p>
            <a:pPr lvl="1"/>
            <a:r>
              <a:rPr lang="en-US" altLang="ja-JP" dirty="0"/>
              <a:t>Welcome to the new vice chairs</a:t>
            </a:r>
          </a:p>
          <a:p>
            <a:pPr lvl="2"/>
            <a:r>
              <a:rPr lang="en-US" altLang="ja-JP" dirty="0"/>
              <a:t>Rajavelsamy Rajadurai (Samsung)</a:t>
            </a:r>
          </a:p>
          <a:p>
            <a:pPr lvl="2"/>
            <a:r>
              <a:rPr lang="en-US" altLang="ja-JP" dirty="0"/>
              <a:t>Minpeng Qi (China Mobile) </a:t>
            </a:r>
          </a:p>
          <a:p>
            <a:pPr lvl="2"/>
            <a:endParaRPr lang="en-US" altLang="ja-JP" dirty="0"/>
          </a:p>
          <a:p>
            <a:pPr lvl="1"/>
            <a:r>
              <a:rPr lang="en-US" altLang="ja-JP" dirty="0"/>
              <a:t>Thanks to the other candidates</a:t>
            </a:r>
          </a:p>
          <a:p>
            <a:pPr lvl="2"/>
            <a:r>
              <a:rPr lang="en-US" altLang="ja-JP" dirty="0"/>
              <a:t>Tim Evans (Vodafone)</a:t>
            </a:r>
          </a:p>
          <a:p>
            <a:pPr lvl="2"/>
            <a:endParaRPr lang="en-US" altLang="ja-JP" dirty="0"/>
          </a:p>
          <a:p>
            <a:pPr lvl="1"/>
            <a:r>
              <a:rPr lang="en-US" altLang="ja-JP" dirty="0"/>
              <a:t>Thanks to the previous vice chairs</a:t>
            </a:r>
          </a:p>
          <a:p>
            <a:pPr lvl="2"/>
            <a:r>
              <a:rPr lang="en-US" altLang="en-US" dirty="0"/>
              <a:t>Alf Zugenmaier (NTT DOCOMO) </a:t>
            </a:r>
          </a:p>
          <a:p>
            <a:pPr lvl="2"/>
            <a:r>
              <a:rPr lang="en-US" altLang="en-US" dirty="0"/>
              <a:t>Adrian Escott (Qualcomm)</a:t>
            </a:r>
          </a:p>
          <a:p>
            <a:pPr lvl="2"/>
            <a:endParaRPr lang="en-US" altLang="ja-JP" dirty="0"/>
          </a:p>
          <a:p>
            <a:pPr lvl="1"/>
            <a:endParaRPr lang="en-US" altLang="ja-JP" sz="1800" b="1" dirty="0"/>
          </a:p>
          <a:p>
            <a:pPr lvl="1"/>
            <a:endParaRPr lang="en-US" altLang="ja-JP" dirty="0"/>
          </a:p>
          <a:p>
            <a:pPr lvl="1"/>
            <a:endParaRPr lang="en-US" altLang="ja-JP" dirty="0">
              <a:highlight>
                <a:srgbClr val="FFFF00"/>
              </a:highlight>
            </a:endParaRPr>
          </a:p>
          <a:p>
            <a:pPr lvl="1"/>
            <a:endParaRPr lang="en-US" altLang="ja-JP" dirty="0">
              <a:highlight>
                <a:srgbClr val="FFFF00"/>
              </a:highlight>
            </a:endParaRPr>
          </a:p>
          <a:p>
            <a:pPr lvl="1"/>
            <a:endParaRPr lang="en-US" altLang="ja-JP" dirty="0"/>
          </a:p>
          <a:p>
            <a:endParaRPr lang="sv-SE" sz="3200" dirty="0"/>
          </a:p>
        </p:txBody>
      </p:sp>
      <p:sp>
        <p:nvSpPr>
          <p:cNvPr id="4" name="Content Placeholder 3">
            <a:extLst>
              <a:ext uri="{FF2B5EF4-FFF2-40B4-BE49-F238E27FC236}">
                <a16:creationId xmlns:a16="http://schemas.microsoft.com/office/drawing/2014/main" id="{F018F96A-616C-4298-A501-BC503C92FED3}"/>
              </a:ext>
            </a:extLst>
          </p:cNvPr>
          <p:cNvSpPr>
            <a:spLocks noGrp="1"/>
          </p:cNvSpPr>
          <p:nvPr>
            <p:ph idx="10"/>
          </p:nvPr>
        </p:nvSpPr>
        <p:spPr/>
        <p:txBody>
          <a:bodyPr/>
          <a:lstStyle/>
          <a:p>
            <a:r>
              <a:rPr lang="sv-SE" dirty="0"/>
              <a:t>Completed Rel-16 work items</a:t>
            </a:r>
          </a:p>
          <a:p>
            <a:pPr lvl="1"/>
            <a:r>
              <a:rPr lang="sv-SE" dirty="0"/>
              <a:t>eCAPIF</a:t>
            </a:r>
          </a:p>
          <a:p>
            <a:pPr lvl="2"/>
            <a:r>
              <a:rPr lang="en-US" altLang="en-US" dirty="0"/>
              <a:t>Rel-16 CRs for approval in SP-191133</a:t>
            </a:r>
            <a:endParaRPr lang="sv-SE" dirty="0"/>
          </a:p>
          <a:p>
            <a:pPr lvl="1"/>
            <a:r>
              <a:rPr lang="sv-SE" dirty="0"/>
              <a:t>PARLOS</a:t>
            </a:r>
          </a:p>
          <a:p>
            <a:pPr lvl="2"/>
            <a:r>
              <a:rPr lang="en-US" altLang="en-US" dirty="0"/>
              <a:t>Rel-16 CRs for approval in SP-191127</a:t>
            </a:r>
            <a:endParaRPr lang="sv-SE" dirty="0"/>
          </a:p>
          <a:p>
            <a:r>
              <a:rPr lang="sv-SE"/>
              <a:t>TR/TSes </a:t>
            </a:r>
            <a:r>
              <a:rPr lang="sv-SE" dirty="0"/>
              <a:t>for approval</a:t>
            </a:r>
          </a:p>
          <a:p>
            <a:pPr lvl="1"/>
            <a:r>
              <a:rPr lang="sv-SE" dirty="0"/>
              <a:t>FS_AKMA</a:t>
            </a:r>
          </a:p>
          <a:p>
            <a:pPr lvl="2"/>
            <a:r>
              <a:rPr lang="sv-SE" dirty="0"/>
              <a:t>TR </a:t>
            </a:r>
            <a:r>
              <a:rPr lang="en-US" altLang="ja-JP" dirty="0"/>
              <a:t>33.835 for approval in SP-191142</a:t>
            </a:r>
          </a:p>
          <a:p>
            <a:pPr lvl="1"/>
            <a:r>
              <a:rPr lang="sv-SE" dirty="0"/>
              <a:t>FS_Vertical_LAN_SEC</a:t>
            </a:r>
          </a:p>
          <a:p>
            <a:pPr lvl="2"/>
            <a:r>
              <a:rPr lang="sv-SE" dirty="0"/>
              <a:t>TR </a:t>
            </a:r>
            <a:r>
              <a:rPr lang="en-US" altLang="ja-JP" dirty="0"/>
              <a:t>33.819 for approval in SP-191143</a:t>
            </a:r>
          </a:p>
          <a:p>
            <a:pPr lvl="2"/>
            <a:endParaRPr lang="sv-SE" dirty="0"/>
          </a:p>
          <a:p>
            <a:pPr lvl="1"/>
            <a:endParaRPr lang="sv-SE" dirty="0"/>
          </a:p>
          <a:p>
            <a:pPr lvl="1"/>
            <a:endParaRPr lang="sv-SE" dirty="0"/>
          </a:p>
          <a:p>
            <a:pPr lvl="1"/>
            <a:endParaRPr lang="en-GB" dirty="0"/>
          </a:p>
          <a:p>
            <a:pPr lvl="1"/>
            <a:endParaRPr lang="sv-SE" dirty="0"/>
          </a:p>
          <a:p>
            <a:pPr lvl="1"/>
            <a:endParaRPr lang="sv-SE" dirty="0"/>
          </a:p>
        </p:txBody>
      </p:sp>
    </p:spTree>
    <p:extLst>
      <p:ext uri="{BB962C8B-B14F-4D97-AF65-F5344CB8AC3E}">
        <p14:creationId xmlns:p14="http://schemas.microsoft.com/office/powerpoint/2010/main" val="9978782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sv-SE" altLang="sv-SE" dirty="0"/>
              <a:t>Common API Framework</a:t>
            </a:r>
            <a:br>
              <a:rPr lang="sv-SE" altLang="sv-SE" dirty="0"/>
            </a:br>
            <a:r>
              <a:rPr lang="sv-SE" altLang="sv-SE" sz="3600" dirty="0"/>
              <a:t>eCAPIF</a:t>
            </a:r>
            <a:endParaRPr lang="sv-SE" altLang="sv-SE"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sz="3200" dirty="0"/>
              <a:t>Completion rate: 90% </a:t>
            </a:r>
            <a:r>
              <a:rPr lang="en-US" altLang="ja-JP" sz="3200" dirty="0">
                <a:sym typeface="Wingdings" panose="05000000000000000000" pitchFamily="2" charset="2"/>
              </a:rPr>
              <a:t> 100%</a:t>
            </a:r>
          </a:p>
          <a:p>
            <a:endParaRPr lang="en-US" altLang="ja-JP" sz="3200" dirty="0">
              <a:sym typeface="Wingdings" panose="05000000000000000000" pitchFamily="2" charset="2"/>
            </a:endParaRPr>
          </a:p>
          <a:p>
            <a:r>
              <a:rPr lang="en-US" altLang="ja-JP" sz="3200" dirty="0">
                <a:sym typeface="Wingdings" panose="05000000000000000000" pitchFamily="2" charset="2"/>
              </a:rPr>
              <a:t>Target: Dec 19</a:t>
            </a:r>
          </a:p>
          <a:p>
            <a:endParaRPr lang="en-US" altLang="en-US" sz="3200" dirty="0"/>
          </a:p>
          <a:p>
            <a:r>
              <a:rPr lang="en-US" altLang="en-US" sz="3200" dirty="0"/>
              <a:t>Documents:</a:t>
            </a:r>
          </a:p>
          <a:p>
            <a:pPr lvl="1"/>
            <a:r>
              <a:rPr lang="en-US" altLang="en-US" sz="2800" dirty="0"/>
              <a:t>Description of </a:t>
            </a:r>
            <a:r>
              <a:rPr lang="en-US" altLang="en-US" sz="2800" dirty="0" err="1"/>
              <a:t>eCAPIF</a:t>
            </a:r>
            <a:r>
              <a:rPr lang="en-US" altLang="en-US" sz="2800" dirty="0"/>
              <a:t> reference points</a:t>
            </a:r>
          </a:p>
          <a:p>
            <a:pPr lvl="2"/>
            <a:r>
              <a:rPr lang="en-US" altLang="en-US" sz="2400" dirty="0"/>
              <a:t>Rel-16 CRs to TS 33.122 for approval in SP-191133</a:t>
            </a:r>
          </a:p>
          <a:p>
            <a:endParaRPr lang="en-US" altLang="en-US" sz="3200" dirty="0"/>
          </a:p>
          <a:p>
            <a:endParaRPr lang="sv-SE" altLang="sv-SE" sz="3200"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en-US" altLang="sv-SE" sz="4000" dirty="0"/>
              <a:t>Security aspects of Service Enabler </a:t>
            </a:r>
            <a:br>
              <a:rPr lang="en-US" altLang="sv-SE" sz="4000" dirty="0"/>
            </a:br>
            <a:r>
              <a:rPr lang="en-US" altLang="sv-SE" sz="4000" dirty="0"/>
              <a:t>Architecture Layer for Verticals - SEAL</a:t>
            </a:r>
            <a:endParaRPr lang="sv-SE" altLang="sv-SE" sz="4000"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sz="3200" dirty="0"/>
              <a:t>Completion rate: 0% </a:t>
            </a:r>
            <a:r>
              <a:rPr lang="en-US" altLang="ja-JP" sz="3200" dirty="0">
                <a:sym typeface="Wingdings" panose="05000000000000000000" pitchFamily="2" charset="2"/>
              </a:rPr>
              <a:t> 40%</a:t>
            </a:r>
          </a:p>
          <a:p>
            <a:endParaRPr lang="en-US" altLang="ja-JP" sz="3200" dirty="0">
              <a:sym typeface="Wingdings" panose="05000000000000000000" pitchFamily="2" charset="2"/>
            </a:endParaRPr>
          </a:p>
          <a:p>
            <a:r>
              <a:rPr lang="en-US" altLang="ja-JP" sz="3200" dirty="0">
                <a:sym typeface="Wingdings" panose="05000000000000000000" pitchFamily="2" charset="2"/>
              </a:rPr>
              <a:t>Target: Dec 19  Mar 20</a:t>
            </a:r>
          </a:p>
          <a:p>
            <a:endParaRPr lang="en-US" altLang="en-US" sz="3200" dirty="0"/>
          </a:p>
          <a:p>
            <a:r>
              <a:rPr lang="en-US" altLang="en-US" sz="3200" dirty="0"/>
              <a:t>Documents:</a:t>
            </a:r>
          </a:p>
          <a:p>
            <a:pPr lvl="1"/>
            <a:r>
              <a:rPr lang="en-US" altLang="en-US" sz="2800" dirty="0"/>
              <a:t>(draft) TS 33.434 Service Enabler Architecture Layer for Verticals (SEAL); Security Aspects</a:t>
            </a:r>
          </a:p>
          <a:p>
            <a:pPr lvl="1"/>
            <a:endParaRPr lang="en-US" altLang="en-US" sz="2800" dirty="0"/>
          </a:p>
          <a:p>
            <a:endParaRPr lang="en-US" altLang="en-US" sz="3200" dirty="0"/>
          </a:p>
          <a:p>
            <a:endParaRPr lang="sv-SE" altLang="sv-SE" sz="3200" dirty="0"/>
          </a:p>
        </p:txBody>
      </p:sp>
    </p:spTree>
    <p:extLst>
      <p:ext uri="{BB962C8B-B14F-4D97-AF65-F5344CB8AC3E}">
        <p14:creationId xmlns:p14="http://schemas.microsoft.com/office/powerpoint/2010/main" val="3637426832"/>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sv-SE" altLang="sv-SE" dirty="0"/>
              <a:t>Security Aspects of </a:t>
            </a:r>
            <a:r>
              <a:rPr lang="sv-SE" altLang="sv-SE"/>
              <a:t>PARLOS </a:t>
            </a:r>
            <a:endParaRPr lang="sv-SE" altLang="sv-SE"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sz="3200" dirty="0"/>
              <a:t>Completion rate: 0% </a:t>
            </a:r>
            <a:r>
              <a:rPr lang="en-US" altLang="ja-JP" sz="3200" dirty="0">
                <a:sym typeface="Wingdings" panose="05000000000000000000" pitchFamily="2" charset="2"/>
              </a:rPr>
              <a:t> 100%</a:t>
            </a:r>
          </a:p>
          <a:p>
            <a:endParaRPr lang="en-US" altLang="ja-JP" sz="3200" dirty="0">
              <a:sym typeface="Wingdings" panose="05000000000000000000" pitchFamily="2" charset="2"/>
            </a:endParaRPr>
          </a:p>
          <a:p>
            <a:r>
              <a:rPr lang="en-US" altLang="ja-JP" sz="3200" dirty="0">
                <a:sym typeface="Wingdings" panose="05000000000000000000" pitchFamily="2" charset="2"/>
              </a:rPr>
              <a:t>Target: Dec 19</a:t>
            </a:r>
          </a:p>
          <a:p>
            <a:endParaRPr lang="en-US" altLang="en-US" sz="3200" dirty="0"/>
          </a:p>
          <a:p>
            <a:r>
              <a:rPr lang="en-US" altLang="en-US" sz="3200" dirty="0"/>
              <a:t>Documents:</a:t>
            </a:r>
          </a:p>
          <a:p>
            <a:pPr lvl="1"/>
            <a:r>
              <a:rPr lang="en-US" altLang="en-US" sz="2800" dirty="0"/>
              <a:t>Mitigations against the lack of proper network access authentication</a:t>
            </a:r>
          </a:p>
          <a:p>
            <a:pPr lvl="2"/>
            <a:r>
              <a:rPr lang="en-US" altLang="en-US" sz="2400" dirty="0"/>
              <a:t>Rel-16 CRs to TS 33.401 for approval in SP-191127</a:t>
            </a:r>
          </a:p>
          <a:p>
            <a:endParaRPr lang="en-US" altLang="en-US" sz="3200" dirty="0"/>
          </a:p>
          <a:p>
            <a:endParaRPr lang="sv-SE" altLang="sv-SE" sz="3200" dirty="0"/>
          </a:p>
        </p:txBody>
      </p:sp>
    </p:spTree>
    <p:extLst>
      <p:ext uri="{BB962C8B-B14F-4D97-AF65-F5344CB8AC3E}">
        <p14:creationId xmlns:p14="http://schemas.microsoft.com/office/powerpoint/2010/main" val="419611635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p:txBody>
          <a:bodyPr/>
          <a:lstStyle/>
          <a:p>
            <a:r>
              <a:rPr lang="ja-JP" altLang="en-US" sz="4000" dirty="0"/>
              <a:t>Security of URLLC </a:t>
            </a:r>
            <a:r>
              <a:rPr lang="sv-SE" altLang="ja-JP" sz="4000" dirty="0"/>
              <a:t>for </a:t>
            </a:r>
            <a:r>
              <a:rPr lang="ja-JP" altLang="en-US" sz="4000" dirty="0"/>
              <a:t>5GS</a:t>
            </a:r>
            <a:r>
              <a:rPr lang="ja-JP" altLang="sv-SE" sz="4000" dirty="0"/>
              <a:t> </a:t>
            </a:r>
            <a:r>
              <a:rPr lang="sv-SE" altLang="ja-JP" sz="4000" dirty="0"/>
              <a:t>- Status</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a:xfrm>
            <a:off x="838200" y="1825625"/>
            <a:ext cx="10515600" cy="4351338"/>
          </a:xfrm>
        </p:spPr>
        <p:txBody>
          <a:bodyPr/>
          <a:lstStyle/>
          <a:p>
            <a:r>
              <a:rPr lang="sv-SE" altLang="sv-SE" sz="3200" dirty="0"/>
              <a:t>WI code: </a:t>
            </a:r>
          </a:p>
          <a:p>
            <a:pPr lvl="1"/>
            <a:r>
              <a:rPr lang="sv-SE" altLang="sv-SE" sz="2800" dirty="0"/>
              <a:t>5G_URLLC_SEC</a:t>
            </a:r>
          </a:p>
          <a:p>
            <a:r>
              <a:rPr lang="sv-SE" altLang="sv-SE" sz="3200" dirty="0"/>
              <a:t>Completion rate: </a:t>
            </a:r>
          </a:p>
          <a:p>
            <a:pPr lvl="1"/>
            <a:r>
              <a:rPr lang="sv-SE" altLang="sv-SE" sz="2800" dirty="0"/>
              <a:t>30% </a:t>
            </a:r>
            <a:r>
              <a:rPr lang="en-US" altLang="ja-JP" sz="2800" dirty="0">
                <a:sym typeface="Wingdings" panose="05000000000000000000" pitchFamily="2" charset="2"/>
              </a:rPr>
              <a:t> 90%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  Mar 20</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
        <p:nvSpPr>
          <p:cNvPr id="33796" name="Content Placeholder 4">
            <a:extLst>
              <a:ext uri="{FF2B5EF4-FFF2-40B4-BE49-F238E27FC236}">
                <a16:creationId xmlns:a16="http://schemas.microsoft.com/office/drawing/2014/main" id="{81B87025-CBEF-469E-A226-1F1DA944E33A}"/>
              </a:ext>
            </a:extLst>
          </p:cNvPr>
          <p:cNvSpPr>
            <a:spLocks noGrp="1"/>
          </p:cNvSpPr>
          <p:nvPr>
            <p:ph idx="4294967295"/>
          </p:nvPr>
        </p:nvSpPr>
        <p:spPr>
          <a:xfrm>
            <a:off x="7110413" y="1825625"/>
            <a:ext cx="5081587" cy="4351338"/>
          </a:xfrm>
        </p:spPr>
        <p:txBody>
          <a:bodyPr/>
          <a:lstStyle/>
          <a:p>
            <a:endParaRPr lang="sv-SE" altLang="sv-SE" dirty="0"/>
          </a:p>
          <a:p>
            <a:pPr lvl="1"/>
            <a:endParaRPr lang="sv-SE" altLang="sv-SE" dirty="0"/>
          </a:p>
          <a:p>
            <a:pPr marL="0" indent="0">
              <a:buNone/>
            </a:pPr>
            <a:endParaRPr lang="sv-SE" altLang="sv-SE" dirty="0"/>
          </a:p>
        </p:txBody>
      </p:sp>
    </p:spTree>
    <p:extLst>
      <p:ext uri="{BB962C8B-B14F-4D97-AF65-F5344CB8AC3E}">
        <p14:creationId xmlns:p14="http://schemas.microsoft.com/office/powerpoint/2010/main" val="197413841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F41D4DD-EA7B-47AC-98C9-B9F67FFB440A}"/>
              </a:ext>
            </a:extLst>
          </p:cNvPr>
          <p:cNvSpPr/>
          <p:nvPr/>
        </p:nvSpPr>
        <p:spPr bwMode="auto">
          <a:xfrm>
            <a:off x="9841001" y="3048643"/>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Rectangle 41">
            <a:extLst>
              <a:ext uri="{FF2B5EF4-FFF2-40B4-BE49-F238E27FC236}">
                <a16:creationId xmlns:a16="http://schemas.microsoft.com/office/drawing/2014/main" id="{F26BF2FF-A849-45FF-B46C-126CCDB8003E}"/>
              </a:ext>
            </a:extLst>
          </p:cNvPr>
          <p:cNvSpPr/>
          <p:nvPr/>
        </p:nvSpPr>
        <p:spPr bwMode="auto">
          <a:xfrm>
            <a:off x="8160015" y="3048644"/>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F174CC35-2A3D-40D1-952E-16C81D3E26B3}"/>
              </a:ext>
            </a:extLst>
          </p:cNvPr>
          <p:cNvSpPr>
            <a:spLocks noGrp="1"/>
          </p:cNvSpPr>
          <p:nvPr>
            <p:ph sz="half" idx="1"/>
          </p:nvPr>
        </p:nvSpPr>
        <p:spPr>
          <a:xfrm>
            <a:off x="479426" y="1844675"/>
            <a:ext cx="4545716" cy="4392612"/>
          </a:xfrm>
        </p:spPr>
        <p:txBody>
          <a:bodyPr/>
          <a:lstStyle/>
          <a:p>
            <a:r>
              <a:rPr lang="sv-SE" dirty="0"/>
              <a:t>Not much impact expected mainly two security issues:</a:t>
            </a:r>
          </a:p>
          <a:p>
            <a:pPr lvl="1">
              <a:buFont typeface="+mj-lt"/>
              <a:buAutoNum type="arabicPeriod"/>
            </a:pPr>
            <a:r>
              <a:rPr lang="sv-SE" dirty="0"/>
              <a:t>Which keys to used for protecting the redundant PDU Sessions</a:t>
            </a:r>
          </a:p>
          <a:p>
            <a:pPr lvl="1">
              <a:buFont typeface="+mj-lt"/>
              <a:buAutoNum type="arabicPeriod"/>
            </a:pPr>
            <a:r>
              <a:rPr lang="sv-SE" dirty="0"/>
              <a:t>Management of the UP Security Policy for redundant PDU Sessions</a:t>
            </a:r>
          </a:p>
          <a:p>
            <a:pPr lvl="1"/>
            <a:endParaRPr lang="sv-SE" sz="2800" dirty="0"/>
          </a:p>
          <a:p>
            <a:endParaRPr lang="sv-SE" dirty="0"/>
          </a:p>
        </p:txBody>
      </p:sp>
      <p:sp>
        <p:nvSpPr>
          <p:cNvPr id="5" name="TextBox 4">
            <a:extLst>
              <a:ext uri="{FF2B5EF4-FFF2-40B4-BE49-F238E27FC236}">
                <a16:creationId xmlns:a16="http://schemas.microsoft.com/office/drawing/2014/main" id="{5277C739-B349-412D-A246-EC2C44907714}"/>
              </a:ext>
            </a:extLst>
          </p:cNvPr>
          <p:cNvSpPr txBox="1"/>
          <p:nvPr/>
        </p:nvSpPr>
        <p:spPr bwMode="auto">
          <a:xfrm>
            <a:off x="10207347" y="180165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33.825</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16E4F734-B2E8-468C-8696-06BBB56E70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7971" y="4439729"/>
            <a:ext cx="306991" cy="429787"/>
          </a:xfrm>
          <a:prstGeom prst="rect">
            <a:avLst/>
          </a:prstGeom>
        </p:spPr>
      </p:pic>
      <p:sp>
        <p:nvSpPr>
          <p:cNvPr id="11" name="TextBox 10">
            <a:extLst>
              <a:ext uri="{FF2B5EF4-FFF2-40B4-BE49-F238E27FC236}">
                <a16:creationId xmlns:a16="http://schemas.microsoft.com/office/drawing/2014/main" id="{F5C49932-8F46-49D0-84D1-ACEF48F323DA}"/>
              </a:ext>
            </a:extLst>
          </p:cNvPr>
          <p:cNvSpPr txBox="1"/>
          <p:nvPr/>
        </p:nvSpPr>
        <p:spPr bwMode="auto">
          <a:xfrm>
            <a:off x="8671203" y="3165782"/>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MN</a:t>
            </a:r>
          </a:p>
        </p:txBody>
      </p:sp>
      <p:sp>
        <p:nvSpPr>
          <p:cNvPr id="18" name="TextBox 17">
            <a:extLst>
              <a:ext uri="{FF2B5EF4-FFF2-40B4-BE49-F238E27FC236}">
                <a16:creationId xmlns:a16="http://schemas.microsoft.com/office/drawing/2014/main" id="{BBDA573E-2DBA-41F8-9F55-C5E1107D149A}"/>
              </a:ext>
            </a:extLst>
          </p:cNvPr>
          <p:cNvSpPr txBox="1"/>
          <p:nvPr/>
        </p:nvSpPr>
        <p:spPr bwMode="auto">
          <a:xfrm>
            <a:off x="10365279" y="3165782"/>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19" name="TextBox 18">
            <a:extLst>
              <a:ext uri="{FF2B5EF4-FFF2-40B4-BE49-F238E27FC236}">
                <a16:creationId xmlns:a16="http://schemas.microsoft.com/office/drawing/2014/main" id="{B01C0500-F0CB-4B4C-8044-F6FE6A357CEF}"/>
              </a:ext>
            </a:extLst>
          </p:cNvPr>
          <p:cNvSpPr txBox="1"/>
          <p:nvPr/>
        </p:nvSpPr>
        <p:spPr bwMode="auto">
          <a:xfrm>
            <a:off x="10365279" y="429677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sp>
        <p:nvSpPr>
          <p:cNvPr id="21" name="TextBox 20">
            <a:extLst>
              <a:ext uri="{FF2B5EF4-FFF2-40B4-BE49-F238E27FC236}">
                <a16:creationId xmlns:a16="http://schemas.microsoft.com/office/drawing/2014/main" id="{937AB1A9-C8AB-46BE-8421-1BBFD372576D}"/>
              </a:ext>
            </a:extLst>
          </p:cNvPr>
          <p:cNvSpPr txBox="1"/>
          <p:nvPr/>
        </p:nvSpPr>
        <p:spPr bwMode="auto">
          <a:xfrm>
            <a:off x="8680347" y="429082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SN</a:t>
            </a:r>
          </a:p>
        </p:txBody>
      </p:sp>
      <p:sp>
        <p:nvSpPr>
          <p:cNvPr id="43" name="TextBox 42">
            <a:extLst>
              <a:ext uri="{FF2B5EF4-FFF2-40B4-BE49-F238E27FC236}">
                <a16:creationId xmlns:a16="http://schemas.microsoft.com/office/drawing/2014/main" id="{C92F3E6B-00B8-424B-A6EC-AFD83F6E1455}"/>
              </a:ext>
            </a:extLst>
          </p:cNvPr>
          <p:cNvSpPr txBox="1"/>
          <p:nvPr/>
        </p:nvSpPr>
        <p:spPr bwMode="auto">
          <a:xfrm>
            <a:off x="8160015"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DC architecture</a:t>
            </a:r>
          </a:p>
        </p:txBody>
      </p:sp>
      <p:pic>
        <p:nvPicPr>
          <p:cNvPr id="45" name="Content Placeholder 87">
            <a:extLst>
              <a:ext uri="{FF2B5EF4-FFF2-40B4-BE49-F238E27FC236}">
                <a16:creationId xmlns:a16="http://schemas.microsoft.com/office/drawing/2014/main" id="{B5E8C84E-928E-433C-8B72-9C01FDCBB3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863184" y="3806768"/>
            <a:ext cx="435430" cy="435430"/>
          </a:xfrm>
          <a:prstGeom prst="rect">
            <a:avLst/>
          </a:prstGeom>
          <a:noFill/>
          <a:ln w="9525">
            <a:noFill/>
            <a:miter lim="800000"/>
            <a:headEnd/>
            <a:tailEnd/>
          </a:ln>
        </p:spPr>
      </p:pic>
      <p:sp>
        <p:nvSpPr>
          <p:cNvPr id="46" name="TextBox 45">
            <a:extLst>
              <a:ext uri="{FF2B5EF4-FFF2-40B4-BE49-F238E27FC236}">
                <a16:creationId xmlns:a16="http://schemas.microsoft.com/office/drawing/2014/main" id="{879EA945-733C-4F31-B90C-39BC6EF9B851}"/>
              </a:ext>
            </a:extLst>
          </p:cNvPr>
          <p:cNvSpPr txBox="1"/>
          <p:nvPr/>
        </p:nvSpPr>
        <p:spPr bwMode="auto">
          <a:xfrm>
            <a:off x="6024872" y="2310508"/>
            <a:ext cx="1922374" cy="78793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If the same key stream is used then an attacker can identify redundatnt transmissions</a:t>
            </a:r>
          </a:p>
        </p:txBody>
      </p:sp>
      <p:cxnSp>
        <p:nvCxnSpPr>
          <p:cNvPr id="52" name="Straight Arrow Connector 51">
            <a:extLst>
              <a:ext uri="{FF2B5EF4-FFF2-40B4-BE49-F238E27FC236}">
                <a16:creationId xmlns:a16="http://schemas.microsoft.com/office/drawing/2014/main" id="{D624E180-E2C4-4499-913F-49F839649471}"/>
              </a:ext>
            </a:extLst>
          </p:cNvPr>
          <p:cNvCxnSpPr>
            <a:cxnSpLocks/>
          </p:cNvCxnSpPr>
          <p:nvPr/>
        </p:nvCxnSpPr>
        <p:spPr bwMode="auto">
          <a:xfrm>
            <a:off x="6827086" y="3098439"/>
            <a:ext cx="14841" cy="43167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BBAC9C1A-9535-40EB-9F98-8B11E58985A4}"/>
              </a:ext>
            </a:extLst>
          </p:cNvPr>
          <p:cNvSpPr txBox="1"/>
          <p:nvPr/>
        </p:nvSpPr>
        <p:spPr bwMode="auto">
          <a:xfrm>
            <a:off x="3290180" y="4996775"/>
            <a:ext cx="3033822" cy="100739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e.g. encryption enabled for one session and disabled for redundant session, defeats the purpose and gives false sense of security</a:t>
            </a:r>
          </a:p>
        </p:txBody>
      </p:sp>
      <p:cxnSp>
        <p:nvCxnSpPr>
          <p:cNvPr id="6" name="Connector: Elbow 5">
            <a:extLst>
              <a:ext uri="{FF2B5EF4-FFF2-40B4-BE49-F238E27FC236}">
                <a16:creationId xmlns:a16="http://schemas.microsoft.com/office/drawing/2014/main" id="{D9BABB23-248B-40B3-9437-44D6561BC11E}"/>
              </a:ext>
            </a:extLst>
          </p:cNvPr>
          <p:cNvCxnSpPr>
            <a:cxnSpLocks/>
            <a:stCxn id="54" idx="3"/>
          </p:cNvCxnSpPr>
          <p:nvPr/>
        </p:nvCxnSpPr>
        <p:spPr>
          <a:xfrm flipV="1">
            <a:off x="6324002" y="4663767"/>
            <a:ext cx="548640" cy="836707"/>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03182FE-4882-44D4-AF45-9322CF5525B7}"/>
              </a:ext>
            </a:extLst>
          </p:cNvPr>
          <p:cNvSpPr txBox="1"/>
          <p:nvPr/>
        </p:nvSpPr>
        <p:spPr bwMode="auto">
          <a:xfrm>
            <a:off x="9822613"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5GC</a:t>
            </a:r>
          </a:p>
        </p:txBody>
      </p:sp>
      <p:cxnSp>
        <p:nvCxnSpPr>
          <p:cNvPr id="15" name="Connector: Elbow 14">
            <a:extLst>
              <a:ext uri="{FF2B5EF4-FFF2-40B4-BE49-F238E27FC236}">
                <a16:creationId xmlns:a16="http://schemas.microsoft.com/office/drawing/2014/main" id="{B95E6F01-4E70-4987-A408-61226BBA625F}"/>
              </a:ext>
            </a:extLst>
          </p:cNvPr>
          <p:cNvCxnSpPr>
            <a:stCxn id="7" idx="0"/>
          </p:cNvCxnSpPr>
          <p:nvPr/>
        </p:nvCxnSpPr>
        <p:spPr>
          <a:xfrm rot="5400000" flipH="1" flipV="1">
            <a:off x="7126099" y="2935483"/>
            <a:ext cx="909615" cy="2098879"/>
          </a:xfrm>
          <a:prstGeom prst="bentConnector2">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FD8F5E4-CBDD-466E-97BD-93BFAD7C8DA7}"/>
              </a:ext>
            </a:extLst>
          </p:cNvPr>
          <p:cNvSpPr txBox="1"/>
          <p:nvPr/>
        </p:nvSpPr>
        <p:spPr bwMode="auto">
          <a:xfrm>
            <a:off x="7127579" y="3416228"/>
            <a:ext cx="845145"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cxnSp>
        <p:nvCxnSpPr>
          <p:cNvPr id="23" name="Straight Arrow Connector 22">
            <a:extLst>
              <a:ext uri="{FF2B5EF4-FFF2-40B4-BE49-F238E27FC236}">
                <a16:creationId xmlns:a16="http://schemas.microsoft.com/office/drawing/2014/main" id="{C3FF7F7B-1E12-4AFF-9FBF-D7E62690FE4D}"/>
              </a:ext>
            </a:extLst>
          </p:cNvPr>
          <p:cNvCxnSpPr>
            <a:cxnSpLocks/>
            <a:stCxn id="7" idx="3"/>
            <a:endCxn id="21" idx="1"/>
          </p:cNvCxnSpPr>
          <p:nvPr/>
        </p:nvCxnSpPr>
        <p:spPr>
          <a:xfrm>
            <a:off x="6684962" y="4654623"/>
            <a:ext cx="1995385" cy="914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E378784-798C-4848-BE0D-4D2D768C451C}"/>
              </a:ext>
            </a:extLst>
          </p:cNvPr>
          <p:cNvSpPr txBox="1"/>
          <p:nvPr/>
        </p:nvSpPr>
        <p:spPr bwMode="auto">
          <a:xfrm>
            <a:off x="7002715" y="4532396"/>
            <a:ext cx="1148326"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Redundant user data</a:t>
            </a:r>
          </a:p>
        </p:txBody>
      </p:sp>
      <p:cxnSp>
        <p:nvCxnSpPr>
          <p:cNvPr id="34" name="Straight Arrow Connector 33">
            <a:extLst>
              <a:ext uri="{FF2B5EF4-FFF2-40B4-BE49-F238E27FC236}">
                <a16:creationId xmlns:a16="http://schemas.microsoft.com/office/drawing/2014/main" id="{9BC9C556-92D6-4254-8661-425F7BB37E4E}"/>
              </a:ext>
            </a:extLst>
          </p:cNvPr>
          <p:cNvCxnSpPr>
            <a:stCxn id="11" idx="3"/>
            <a:endCxn id="18" idx="1"/>
          </p:cNvCxnSpPr>
          <p:nvPr/>
        </p:nvCxnSpPr>
        <p:spPr>
          <a:xfrm flipV="1">
            <a:off x="9155173" y="3538454"/>
            <a:ext cx="1210106" cy="2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BE9C6EC-14D0-44A5-A9E6-A25607D51318}"/>
              </a:ext>
            </a:extLst>
          </p:cNvPr>
          <p:cNvCxnSpPr>
            <a:stCxn id="21" idx="3"/>
            <a:endCxn id="19" idx="1"/>
          </p:cNvCxnSpPr>
          <p:nvPr/>
        </p:nvCxnSpPr>
        <p:spPr>
          <a:xfrm>
            <a:off x="9164317" y="4663768"/>
            <a:ext cx="1200962" cy="567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itle 2">
            <a:extLst>
              <a:ext uri="{FF2B5EF4-FFF2-40B4-BE49-F238E27FC236}">
                <a16:creationId xmlns:a16="http://schemas.microsoft.com/office/drawing/2014/main" id="{D64FE9F4-61CD-43A8-9BED-4A839A32D831}"/>
              </a:ext>
            </a:extLst>
          </p:cNvPr>
          <p:cNvSpPr>
            <a:spLocks noGrp="1"/>
          </p:cNvSpPr>
          <p:nvPr>
            <p:ph type="title"/>
          </p:nvPr>
        </p:nvSpPr>
        <p:spPr>
          <a:xfrm>
            <a:off x="838200" y="259292"/>
            <a:ext cx="10515600" cy="1199463"/>
          </a:xfrm>
        </p:spPr>
        <p:txBody>
          <a:bodyPr/>
          <a:lstStyle/>
          <a:p>
            <a:r>
              <a:rPr lang="ja-JP" altLang="en-US" sz="4000" dirty="0"/>
              <a:t>Security of URLLC </a:t>
            </a:r>
            <a:r>
              <a:rPr lang="sv-SE" altLang="ja-JP" sz="4000" dirty="0"/>
              <a:t>for </a:t>
            </a:r>
            <a:r>
              <a:rPr lang="ja-JP" altLang="en-US" sz="4000" dirty="0"/>
              <a:t>5GS</a:t>
            </a:r>
            <a:r>
              <a:rPr lang="ja-JP" altLang="sv-SE" sz="4000" dirty="0"/>
              <a:t> </a:t>
            </a:r>
            <a:r>
              <a:rPr lang="sv-SE" altLang="ja-JP" sz="4000" dirty="0"/>
              <a:t>- Overview</a:t>
            </a:r>
            <a:endParaRPr lang="sv-SE" altLang="sv-SE" sz="4000" dirty="0"/>
          </a:p>
        </p:txBody>
      </p:sp>
    </p:spTree>
    <p:extLst>
      <p:ext uri="{BB962C8B-B14F-4D97-AF65-F5344CB8AC3E}">
        <p14:creationId xmlns:p14="http://schemas.microsoft.com/office/powerpoint/2010/main" val="2220285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a:extLst>
              <a:ext uri="{FF2B5EF4-FFF2-40B4-BE49-F238E27FC236}">
                <a16:creationId xmlns:a16="http://schemas.microsoft.com/office/drawing/2014/main" id="{A63086C4-8D68-459F-A2BE-9C98B664063A}"/>
              </a:ext>
            </a:extLst>
          </p:cNvPr>
          <p:cNvSpPr>
            <a:spLocks noGrp="1"/>
          </p:cNvSpPr>
          <p:nvPr>
            <p:ph type="title"/>
          </p:nvPr>
        </p:nvSpPr>
        <p:spPr>
          <a:xfrm>
            <a:off x="745837" y="55199"/>
            <a:ext cx="10515600" cy="1325563"/>
          </a:xfrm>
        </p:spPr>
        <p:txBody>
          <a:bodyPr/>
          <a:lstStyle/>
          <a:p>
            <a:r>
              <a:rPr lang="en-US" altLang="ja-JP" sz="4000" dirty="0"/>
              <a:t>Security for 5GS Enhanced support </a:t>
            </a:r>
            <a:br>
              <a:rPr lang="en-US" altLang="ja-JP" sz="4000" dirty="0"/>
            </a:br>
            <a:r>
              <a:rPr lang="en-US" altLang="ja-JP" sz="4000" dirty="0"/>
              <a:t>of Vertical and LAN Services - Status</a:t>
            </a:r>
            <a:endParaRPr lang="sv-SE" altLang="sv-SE" sz="4000" dirty="0"/>
          </a:p>
        </p:txBody>
      </p:sp>
      <p:sp>
        <p:nvSpPr>
          <p:cNvPr id="34819" name="Content Placeholder 3">
            <a:extLst>
              <a:ext uri="{FF2B5EF4-FFF2-40B4-BE49-F238E27FC236}">
                <a16:creationId xmlns:a16="http://schemas.microsoft.com/office/drawing/2014/main" id="{87692BF1-9441-4A45-B68C-61E586735092}"/>
              </a:ext>
            </a:extLst>
          </p:cNvPr>
          <p:cNvSpPr>
            <a:spLocks noGrp="1"/>
          </p:cNvSpPr>
          <p:nvPr>
            <p:ph idx="1"/>
          </p:nvPr>
        </p:nvSpPr>
        <p:spPr>
          <a:xfrm>
            <a:off x="838200" y="1825625"/>
            <a:ext cx="5081588" cy="4351338"/>
          </a:xfrm>
        </p:spPr>
        <p:txBody>
          <a:bodyPr/>
          <a:lstStyle/>
          <a:p>
            <a:r>
              <a:rPr lang="sv-SE" altLang="sv-SE" sz="1800" dirty="0"/>
              <a:t>SI code: </a:t>
            </a:r>
          </a:p>
          <a:p>
            <a:pPr lvl="1"/>
            <a:r>
              <a:rPr lang="sv-SE" altLang="sv-SE" sz="1600" dirty="0"/>
              <a:t>FS_Vertical_LAN_SEC</a:t>
            </a:r>
          </a:p>
          <a:p>
            <a:r>
              <a:rPr lang="sv-SE" altLang="sv-SE" sz="1800" dirty="0"/>
              <a:t>Completion rate: </a:t>
            </a:r>
          </a:p>
          <a:p>
            <a:pPr lvl="1"/>
            <a:r>
              <a:rPr lang="sv-SE" altLang="sv-SE" sz="1600" dirty="0"/>
              <a:t>78 </a:t>
            </a:r>
            <a:r>
              <a:rPr lang="en-US" altLang="ja-JP" sz="1600" dirty="0">
                <a:sym typeface="Wingdings" panose="05000000000000000000" pitchFamily="2" charset="2"/>
              </a:rPr>
              <a:t> 92%</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Dec 19</a:t>
            </a:r>
          </a:p>
          <a:p>
            <a:r>
              <a:rPr lang="en-US" altLang="sv-SE" sz="1800" dirty="0">
                <a:ea typeface="MS PGothic" panose="020B0600070205080204" pitchFamily="34" charset="-128"/>
                <a:sym typeface="Wingdings" panose="05000000000000000000" pitchFamily="2" charset="2"/>
              </a:rPr>
              <a:t>Documents:</a:t>
            </a:r>
          </a:p>
          <a:p>
            <a:pPr lvl="1"/>
            <a:r>
              <a:rPr kumimoji="1" lang="en-US" altLang="ja-JP" sz="1600" dirty="0"/>
              <a:t>TR 33.819 </a:t>
            </a:r>
            <a:r>
              <a:rPr lang="ja-JP" altLang="en-US" sz="1600" dirty="0"/>
              <a:t>Study on Security for 5GS Enhanced support of Vertical and LAN Services</a:t>
            </a:r>
            <a:r>
              <a:rPr lang="en-GB" altLang="ja-JP" sz="1600" dirty="0"/>
              <a:t> </a:t>
            </a:r>
            <a:r>
              <a:rPr lang="en-US" altLang="sv-SE" sz="1600" dirty="0">
                <a:ea typeface="MS PGothic" panose="020B0600070205080204" pitchFamily="34" charset="-128"/>
                <a:sym typeface="Wingdings" panose="05000000000000000000" pitchFamily="2" charset="2"/>
              </a:rPr>
              <a:t> </a:t>
            </a:r>
            <a:endParaRPr lang="sv-SE" altLang="sv-SE" sz="1600" dirty="0"/>
          </a:p>
          <a:p>
            <a:r>
              <a:rPr lang="sv-SE" altLang="sv-SE" sz="1800" dirty="0"/>
              <a:t>TR 33.819:</a:t>
            </a:r>
          </a:p>
          <a:p>
            <a:pPr lvl="1"/>
            <a:r>
              <a:rPr lang="en-US" altLang="ja-JP" sz="1600" dirty="0">
                <a:sym typeface="Wingdings" panose="05000000000000000000" pitchFamily="2" charset="2"/>
              </a:rPr>
              <a:t>13</a:t>
            </a:r>
            <a:r>
              <a:rPr lang="sv-SE" altLang="sv-SE" sz="1600" dirty="0"/>
              <a:t> Key issues</a:t>
            </a:r>
          </a:p>
          <a:p>
            <a:pPr lvl="1"/>
            <a:r>
              <a:rPr lang="sv-SE" altLang="sv-SE" sz="1600" dirty="0"/>
              <a:t>14 </a:t>
            </a:r>
            <a:r>
              <a:rPr lang="en-US" altLang="ja-JP" sz="1600" dirty="0">
                <a:sym typeface="Wingdings" panose="05000000000000000000" pitchFamily="2" charset="2"/>
              </a:rPr>
              <a:t> 19 </a:t>
            </a:r>
            <a:r>
              <a:rPr lang="sv-SE" altLang="sv-SE" sz="1600" dirty="0"/>
              <a:t>Solutions</a:t>
            </a:r>
          </a:p>
          <a:p>
            <a:pPr lvl="1"/>
            <a:r>
              <a:rPr lang="en-US" altLang="ja-JP" sz="1600" dirty="0">
                <a:sym typeface="Wingdings" panose="05000000000000000000" pitchFamily="2" charset="2"/>
              </a:rPr>
              <a:t>6 </a:t>
            </a:r>
            <a:r>
              <a:rPr lang="sv-SE" altLang="sv-SE" sz="1600" dirty="0"/>
              <a:t>Conclusions</a:t>
            </a:r>
          </a:p>
          <a:p>
            <a:endParaRPr lang="sv-SE" altLang="sv-SE" sz="2000" dirty="0"/>
          </a:p>
        </p:txBody>
      </p:sp>
      <p:sp>
        <p:nvSpPr>
          <p:cNvPr id="34820" name="Content Placeholder 4">
            <a:extLst>
              <a:ext uri="{FF2B5EF4-FFF2-40B4-BE49-F238E27FC236}">
                <a16:creationId xmlns:a16="http://schemas.microsoft.com/office/drawing/2014/main" id="{F14E5E09-49F4-4E5A-9A9D-0E0E88F5DC0A}"/>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Vertical_LAN_SEC</a:t>
            </a:r>
          </a:p>
          <a:p>
            <a:r>
              <a:rPr lang="sv-SE" altLang="sv-SE" sz="2000" dirty="0"/>
              <a:t>Completion rate: </a:t>
            </a:r>
          </a:p>
          <a:p>
            <a:pPr lvl="1"/>
            <a:r>
              <a:rPr lang="sv-SE" altLang="sv-SE" sz="1800" dirty="0"/>
              <a:t>30% </a:t>
            </a:r>
            <a:r>
              <a:rPr lang="en-US" altLang="ja-JP" sz="1800" dirty="0">
                <a:sym typeface="Wingdings" panose="05000000000000000000" pitchFamily="2" charset="2"/>
              </a:rPr>
              <a:t> 95%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en-US" altLang="en-US" sz="1800" dirty="0"/>
              <a:t>Rel-16 CR to TS 33.501 for approval in SP-191143</a:t>
            </a:r>
          </a:p>
          <a:p>
            <a:endParaRPr lang="sv-SE" altLang="sv-SE" sz="1800" dirty="0">
              <a:highlight>
                <a:srgbClr val="FFFF00"/>
              </a:highlight>
            </a:endParaRPr>
          </a:p>
        </p:txBody>
      </p:sp>
    </p:spTree>
    <p:extLst>
      <p:ext uri="{BB962C8B-B14F-4D97-AF65-F5344CB8AC3E}">
        <p14:creationId xmlns:p14="http://schemas.microsoft.com/office/powerpoint/2010/main" val="353870461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253B0A05-4A3B-4E56-8522-15787435A984}"/>
              </a:ext>
            </a:extLst>
          </p:cNvPr>
          <p:cNvSpPr/>
          <p:nvPr/>
        </p:nvSpPr>
        <p:spPr bwMode="auto">
          <a:xfrm>
            <a:off x="5858154" y="4149725"/>
            <a:ext cx="1084767" cy="2080022"/>
          </a:xfrm>
          <a:prstGeom prst="rect">
            <a:avLst/>
          </a:prstGeom>
          <a:solidFill>
            <a:schemeClr val="accent3">
              <a:lumMod val="40000"/>
              <a:lumOff val="6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4" name="Rectangle 23">
            <a:extLst>
              <a:ext uri="{FF2B5EF4-FFF2-40B4-BE49-F238E27FC236}">
                <a16:creationId xmlns:a16="http://schemas.microsoft.com/office/drawing/2014/main" id="{D877CA19-F396-4949-9D5A-2F3F771D3FAA}"/>
              </a:ext>
            </a:extLst>
          </p:cNvPr>
          <p:cNvSpPr/>
          <p:nvPr/>
        </p:nvSpPr>
        <p:spPr bwMode="auto">
          <a:xfrm>
            <a:off x="6432727" y="1853805"/>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3" name="Rectangle 22">
            <a:extLst>
              <a:ext uri="{FF2B5EF4-FFF2-40B4-BE49-F238E27FC236}">
                <a16:creationId xmlns:a16="http://schemas.microsoft.com/office/drawing/2014/main" id="{3AD256FC-D6AF-47C7-B2E9-72288FD9ED1D}"/>
              </a:ext>
            </a:extLst>
          </p:cNvPr>
          <p:cNvSpPr/>
          <p:nvPr/>
        </p:nvSpPr>
        <p:spPr bwMode="auto">
          <a:xfrm>
            <a:off x="3362512" y="1853806"/>
            <a:ext cx="2870932"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78585957-10AF-4F8D-BF00-1EB278897AB4}"/>
              </a:ext>
            </a:extLst>
          </p:cNvPr>
          <p:cNvSpPr>
            <a:spLocks noGrp="1"/>
          </p:cNvSpPr>
          <p:nvPr>
            <p:ph sz="half" idx="1"/>
          </p:nvPr>
        </p:nvSpPr>
        <p:spPr>
          <a:xfrm>
            <a:off x="345898" y="1844676"/>
            <a:ext cx="2870932" cy="4392612"/>
          </a:xfrm>
        </p:spPr>
        <p:txBody>
          <a:bodyPr/>
          <a:lstStyle/>
          <a:p>
            <a:r>
              <a:rPr lang="sv-SE" sz="2400" dirty="0"/>
              <a:t>Example of the security issues being addressed:</a:t>
            </a:r>
          </a:p>
          <a:p>
            <a:pPr lvl="1">
              <a:buFont typeface="+mj-lt"/>
              <a:buAutoNum type="arabicPeriod"/>
            </a:pPr>
            <a:r>
              <a:rPr lang="sv-SE" dirty="0"/>
              <a:t>Primary authentication in standalone NPNs</a:t>
            </a:r>
          </a:p>
          <a:p>
            <a:pPr lvl="1">
              <a:buFont typeface="+mj-lt"/>
              <a:buAutoNum type="arabicPeriod"/>
            </a:pPr>
            <a:r>
              <a:rPr lang="sv-SE" dirty="0"/>
              <a:t>Management of the UP Security policy for group communication</a:t>
            </a:r>
          </a:p>
        </p:txBody>
      </p:sp>
      <p:sp>
        <p:nvSpPr>
          <p:cNvPr id="5" name="TextBox 4">
            <a:extLst>
              <a:ext uri="{FF2B5EF4-FFF2-40B4-BE49-F238E27FC236}">
                <a16:creationId xmlns:a16="http://schemas.microsoft.com/office/drawing/2014/main" id="{08F8710B-3BBC-42DC-ADEC-E757408DE221}"/>
              </a:ext>
            </a:extLst>
          </p:cNvPr>
          <p:cNvSpPr txBox="1"/>
          <p:nvPr/>
        </p:nvSpPr>
        <p:spPr bwMode="auto">
          <a:xfrm>
            <a:off x="10184220" y="1818945"/>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33.819</a:t>
            </a:r>
            <a:endParaRPr lang="sv-SE" sz="2000" b="1" dirty="0">
              <a:solidFill>
                <a:schemeClr val="accent1">
                  <a:lumMod val="75000"/>
                </a:schemeClr>
              </a:solidFill>
            </a:endParaRPr>
          </a:p>
        </p:txBody>
      </p:sp>
      <p:pic>
        <p:nvPicPr>
          <p:cNvPr id="6" name="Graphic 5">
            <a:extLst>
              <a:ext uri="{FF2B5EF4-FFF2-40B4-BE49-F238E27FC236}">
                <a16:creationId xmlns:a16="http://schemas.microsoft.com/office/drawing/2014/main" id="{3753D6B9-302C-4A7A-8CC1-9FC6855F16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70" y="2095042"/>
            <a:ext cx="306991" cy="429787"/>
          </a:xfrm>
          <a:prstGeom prst="rect">
            <a:avLst/>
          </a:prstGeom>
        </p:spPr>
      </p:pic>
      <p:cxnSp>
        <p:nvCxnSpPr>
          <p:cNvPr id="7" name="Straight Connector 6">
            <a:extLst>
              <a:ext uri="{FF2B5EF4-FFF2-40B4-BE49-F238E27FC236}">
                <a16:creationId xmlns:a16="http://schemas.microsoft.com/office/drawing/2014/main" id="{2C27AA7C-09FF-4816-9E53-13F71E48FFC7}"/>
              </a:ext>
            </a:extLst>
          </p:cNvPr>
          <p:cNvCxnSpPr>
            <a:cxnSpLocks/>
            <a:stCxn id="6" idx="2"/>
          </p:cNvCxnSpPr>
          <p:nvPr/>
        </p:nvCxnSpPr>
        <p:spPr bwMode="auto">
          <a:xfrm flipH="1">
            <a:off x="3598736" y="2524829"/>
            <a:ext cx="1430" cy="114564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9" name="Straight Connector 8">
            <a:extLst>
              <a:ext uri="{FF2B5EF4-FFF2-40B4-BE49-F238E27FC236}">
                <a16:creationId xmlns:a16="http://schemas.microsoft.com/office/drawing/2014/main" id="{1D1ECDC3-1B24-4D81-9035-98AFDCBAC25F}"/>
              </a:ext>
            </a:extLst>
          </p:cNvPr>
          <p:cNvCxnSpPr>
            <a:cxnSpLocks/>
          </p:cNvCxnSpPr>
          <p:nvPr/>
        </p:nvCxnSpPr>
        <p:spPr bwMode="auto">
          <a:xfrm>
            <a:off x="5808650" y="2682884"/>
            <a:ext cx="0" cy="94357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2" name="TextBox 11">
            <a:extLst>
              <a:ext uri="{FF2B5EF4-FFF2-40B4-BE49-F238E27FC236}">
                <a16:creationId xmlns:a16="http://schemas.microsoft.com/office/drawing/2014/main" id="{3CAE5B7B-BDB4-4DB4-ABC9-E773125D1385}"/>
              </a:ext>
            </a:extLst>
          </p:cNvPr>
          <p:cNvSpPr txBox="1"/>
          <p:nvPr/>
        </p:nvSpPr>
        <p:spPr bwMode="auto">
          <a:xfrm>
            <a:off x="5541744" y="193698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13" name="Straight Connector 12">
            <a:extLst>
              <a:ext uri="{FF2B5EF4-FFF2-40B4-BE49-F238E27FC236}">
                <a16:creationId xmlns:a16="http://schemas.microsoft.com/office/drawing/2014/main" id="{63158322-21F5-40AC-8AB2-B69B45C59260}"/>
              </a:ext>
            </a:extLst>
          </p:cNvPr>
          <p:cNvCxnSpPr>
            <a:cxnSpLocks/>
          </p:cNvCxnSpPr>
          <p:nvPr/>
        </p:nvCxnSpPr>
        <p:spPr bwMode="auto">
          <a:xfrm>
            <a:off x="4659756" y="2688750"/>
            <a:ext cx="0" cy="93771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TextBox 13">
            <a:extLst>
              <a:ext uri="{FF2B5EF4-FFF2-40B4-BE49-F238E27FC236}">
                <a16:creationId xmlns:a16="http://schemas.microsoft.com/office/drawing/2014/main" id="{A12EC2BD-3BD0-4BAD-9C45-C14BA2B99B5F}"/>
              </a:ext>
            </a:extLst>
          </p:cNvPr>
          <p:cNvSpPr txBox="1"/>
          <p:nvPr/>
        </p:nvSpPr>
        <p:spPr bwMode="auto">
          <a:xfrm>
            <a:off x="4392850" y="194285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SEAF</a:t>
            </a:r>
          </a:p>
          <a:p>
            <a:pPr algn="ctr">
              <a:buClr>
                <a:schemeClr val="tx1"/>
              </a:buClr>
            </a:pPr>
            <a:br>
              <a:rPr lang="en-US" sz="1200" dirty="0"/>
            </a:br>
            <a:br>
              <a:rPr lang="en-US" sz="1200" dirty="0"/>
            </a:br>
            <a:endParaRPr lang="en-US" sz="1200" dirty="0"/>
          </a:p>
        </p:txBody>
      </p:sp>
      <p:cxnSp>
        <p:nvCxnSpPr>
          <p:cNvPr id="15" name="Straight Connector 14">
            <a:extLst>
              <a:ext uri="{FF2B5EF4-FFF2-40B4-BE49-F238E27FC236}">
                <a16:creationId xmlns:a16="http://schemas.microsoft.com/office/drawing/2014/main" id="{E3757E89-9515-44ED-A348-E626EA5D5D6B}"/>
              </a:ext>
            </a:extLst>
          </p:cNvPr>
          <p:cNvCxnSpPr>
            <a:cxnSpLocks/>
          </p:cNvCxnSpPr>
          <p:nvPr/>
        </p:nvCxnSpPr>
        <p:spPr bwMode="auto">
          <a:xfrm>
            <a:off x="7439131" y="2681679"/>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TextBox 15">
            <a:extLst>
              <a:ext uri="{FF2B5EF4-FFF2-40B4-BE49-F238E27FC236}">
                <a16:creationId xmlns:a16="http://schemas.microsoft.com/office/drawing/2014/main" id="{5DC2AA7A-D41F-4FE9-871F-313DA1C914F5}"/>
              </a:ext>
            </a:extLst>
          </p:cNvPr>
          <p:cNvSpPr txBox="1"/>
          <p:nvPr/>
        </p:nvSpPr>
        <p:spPr bwMode="auto">
          <a:xfrm>
            <a:off x="7174603" y="195520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25" name="TextBox 24">
            <a:extLst>
              <a:ext uri="{FF2B5EF4-FFF2-40B4-BE49-F238E27FC236}">
                <a16:creationId xmlns:a16="http://schemas.microsoft.com/office/drawing/2014/main" id="{F8CD13A5-C34E-4CAC-BFCC-A1D859CA400A}"/>
              </a:ext>
            </a:extLst>
          </p:cNvPr>
          <p:cNvSpPr txBox="1"/>
          <p:nvPr/>
        </p:nvSpPr>
        <p:spPr bwMode="auto">
          <a:xfrm>
            <a:off x="5868928" y="5855163"/>
            <a:ext cx="108333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Same group members</a:t>
            </a:r>
          </a:p>
        </p:txBody>
      </p:sp>
      <p:sp>
        <p:nvSpPr>
          <p:cNvPr id="26" name="TextBox 25">
            <a:extLst>
              <a:ext uri="{FF2B5EF4-FFF2-40B4-BE49-F238E27FC236}">
                <a16:creationId xmlns:a16="http://schemas.microsoft.com/office/drawing/2014/main" id="{D3F4EFE7-9645-4789-A284-779E638CBADE}"/>
              </a:ext>
            </a:extLst>
          </p:cNvPr>
          <p:cNvSpPr txBox="1"/>
          <p:nvPr/>
        </p:nvSpPr>
        <p:spPr bwMode="auto">
          <a:xfrm>
            <a:off x="6470588" y="3554403"/>
            <a:ext cx="194801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NPN owner authentication infrastructure</a:t>
            </a:r>
          </a:p>
        </p:txBody>
      </p:sp>
      <p:cxnSp>
        <p:nvCxnSpPr>
          <p:cNvPr id="27" name="Straight Arrow Connector 26">
            <a:extLst>
              <a:ext uri="{FF2B5EF4-FFF2-40B4-BE49-F238E27FC236}">
                <a16:creationId xmlns:a16="http://schemas.microsoft.com/office/drawing/2014/main" id="{685146B6-A3CF-4617-8574-8F2E6934E22D}"/>
              </a:ext>
            </a:extLst>
          </p:cNvPr>
          <p:cNvCxnSpPr/>
          <p:nvPr/>
        </p:nvCxnSpPr>
        <p:spPr bwMode="auto">
          <a:xfrm>
            <a:off x="3598212" y="2945481"/>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28" name="TextBox 27">
            <a:extLst>
              <a:ext uri="{FF2B5EF4-FFF2-40B4-BE49-F238E27FC236}">
                <a16:creationId xmlns:a16="http://schemas.microsoft.com/office/drawing/2014/main" id="{1DDCD5D1-6B22-48B2-96BB-4C3CC4B22C41}"/>
              </a:ext>
            </a:extLst>
          </p:cNvPr>
          <p:cNvSpPr txBox="1"/>
          <p:nvPr/>
        </p:nvSpPr>
        <p:spPr bwMode="auto">
          <a:xfrm>
            <a:off x="3982072" y="2785666"/>
            <a:ext cx="1432062" cy="51831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cxnSp>
        <p:nvCxnSpPr>
          <p:cNvPr id="30" name="Straight Arrow Connector 29">
            <a:extLst>
              <a:ext uri="{FF2B5EF4-FFF2-40B4-BE49-F238E27FC236}">
                <a16:creationId xmlns:a16="http://schemas.microsoft.com/office/drawing/2014/main" id="{766AA8C9-6BF6-4A25-A54C-5A7E550809CC}"/>
              </a:ext>
            </a:extLst>
          </p:cNvPr>
          <p:cNvCxnSpPr/>
          <p:nvPr/>
        </p:nvCxnSpPr>
        <p:spPr bwMode="auto">
          <a:xfrm>
            <a:off x="5808650" y="2945481"/>
            <a:ext cx="1630481" cy="0"/>
          </a:xfrm>
          <a:prstGeom prst="straightConnector1">
            <a:avLst/>
          </a:prstGeom>
          <a:solidFill>
            <a:schemeClr val="accent1"/>
          </a:solidFill>
          <a:ln w="12700" cap="flat" cmpd="sng" algn="ctr">
            <a:solidFill>
              <a:schemeClr val="accent6"/>
            </a:solidFill>
            <a:prstDash val="dash"/>
            <a:round/>
            <a:headEnd type="triangle"/>
            <a:tailEnd type="triangle"/>
          </a:ln>
          <a:effectLst/>
        </p:spPr>
      </p:cxnSp>
      <p:sp>
        <p:nvSpPr>
          <p:cNvPr id="31" name="TextBox 30">
            <a:extLst>
              <a:ext uri="{FF2B5EF4-FFF2-40B4-BE49-F238E27FC236}">
                <a16:creationId xmlns:a16="http://schemas.microsoft.com/office/drawing/2014/main" id="{D5EF7BA5-6210-45F3-84DF-605F2DA0733B}"/>
              </a:ext>
            </a:extLst>
          </p:cNvPr>
          <p:cNvSpPr txBox="1"/>
          <p:nvPr/>
        </p:nvSpPr>
        <p:spPr bwMode="auto">
          <a:xfrm>
            <a:off x="6228191" y="282445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32" name="Straight Connector 31">
            <a:extLst>
              <a:ext uri="{FF2B5EF4-FFF2-40B4-BE49-F238E27FC236}">
                <a16:creationId xmlns:a16="http://schemas.microsoft.com/office/drawing/2014/main" id="{426745D0-846A-437C-B24B-B1645E75CEF0}"/>
              </a:ext>
            </a:extLst>
          </p:cNvPr>
          <p:cNvCxnSpPr>
            <a:cxnSpLocks/>
          </p:cNvCxnSpPr>
          <p:nvPr/>
        </p:nvCxnSpPr>
        <p:spPr bwMode="auto">
          <a:xfrm>
            <a:off x="9646130" y="4895621"/>
            <a:ext cx="0" cy="101716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3" name="TextBox 32">
            <a:extLst>
              <a:ext uri="{FF2B5EF4-FFF2-40B4-BE49-F238E27FC236}">
                <a16:creationId xmlns:a16="http://schemas.microsoft.com/office/drawing/2014/main" id="{25E6C24B-3FBB-438A-A625-4714160C6825}"/>
              </a:ext>
            </a:extLst>
          </p:cNvPr>
          <p:cNvSpPr txBox="1"/>
          <p:nvPr/>
        </p:nvSpPr>
        <p:spPr bwMode="auto">
          <a:xfrm>
            <a:off x="9379224" y="414972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36" name="TextBox 35">
            <a:extLst>
              <a:ext uri="{FF2B5EF4-FFF2-40B4-BE49-F238E27FC236}">
                <a16:creationId xmlns:a16="http://schemas.microsoft.com/office/drawing/2014/main" id="{B0AFD7BB-7B37-4C4F-8F87-DD1B98D78951}"/>
              </a:ext>
            </a:extLst>
          </p:cNvPr>
          <p:cNvSpPr txBox="1"/>
          <p:nvPr/>
        </p:nvSpPr>
        <p:spPr bwMode="auto">
          <a:xfrm>
            <a:off x="10401230" y="4170076"/>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37" name="TextBox 36">
            <a:extLst>
              <a:ext uri="{FF2B5EF4-FFF2-40B4-BE49-F238E27FC236}">
                <a16:creationId xmlns:a16="http://schemas.microsoft.com/office/drawing/2014/main" id="{CD7BF0F6-3D0A-44C7-841F-5D062E020B6B}"/>
              </a:ext>
            </a:extLst>
          </p:cNvPr>
          <p:cNvSpPr txBox="1"/>
          <p:nvPr/>
        </p:nvSpPr>
        <p:spPr bwMode="auto">
          <a:xfrm>
            <a:off x="10860274" y="434546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cxnSp>
        <p:nvCxnSpPr>
          <p:cNvPr id="38" name="Straight Connector 37">
            <a:extLst>
              <a:ext uri="{FF2B5EF4-FFF2-40B4-BE49-F238E27FC236}">
                <a16:creationId xmlns:a16="http://schemas.microsoft.com/office/drawing/2014/main" id="{4BD25574-359E-4E4C-B3F0-EE3F5E4A1FF8}"/>
              </a:ext>
            </a:extLst>
          </p:cNvPr>
          <p:cNvCxnSpPr>
            <a:cxnSpLocks/>
          </p:cNvCxnSpPr>
          <p:nvPr/>
        </p:nvCxnSpPr>
        <p:spPr bwMode="auto">
          <a:xfrm>
            <a:off x="11123851" y="5082530"/>
            <a:ext cx="0" cy="97317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9" name="Straight Connector 38">
            <a:extLst>
              <a:ext uri="{FF2B5EF4-FFF2-40B4-BE49-F238E27FC236}">
                <a16:creationId xmlns:a16="http://schemas.microsoft.com/office/drawing/2014/main" id="{27F67464-F8B7-41BA-B638-9F135C92FBCC}"/>
              </a:ext>
            </a:extLst>
          </p:cNvPr>
          <p:cNvCxnSpPr>
            <a:cxnSpLocks/>
          </p:cNvCxnSpPr>
          <p:nvPr/>
        </p:nvCxnSpPr>
        <p:spPr bwMode="auto">
          <a:xfrm>
            <a:off x="10643215" y="4905386"/>
            <a:ext cx="0" cy="100739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0" name="TextBox 39">
            <a:extLst>
              <a:ext uri="{FF2B5EF4-FFF2-40B4-BE49-F238E27FC236}">
                <a16:creationId xmlns:a16="http://schemas.microsoft.com/office/drawing/2014/main" id="{FF4DF05C-0E78-4263-B557-6DC179F682D4}"/>
              </a:ext>
            </a:extLst>
          </p:cNvPr>
          <p:cNvSpPr txBox="1"/>
          <p:nvPr/>
        </p:nvSpPr>
        <p:spPr bwMode="auto">
          <a:xfrm>
            <a:off x="7802666" y="415949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41" name="Straight Connector 40">
            <a:extLst>
              <a:ext uri="{FF2B5EF4-FFF2-40B4-BE49-F238E27FC236}">
                <a16:creationId xmlns:a16="http://schemas.microsoft.com/office/drawing/2014/main" id="{2040BD87-C544-4760-877C-052CEC5A4A95}"/>
              </a:ext>
            </a:extLst>
          </p:cNvPr>
          <p:cNvCxnSpPr>
            <a:cxnSpLocks/>
            <a:stCxn id="40" idx="2"/>
          </p:cNvCxnSpPr>
          <p:nvPr/>
        </p:nvCxnSpPr>
        <p:spPr bwMode="auto">
          <a:xfrm flipH="1">
            <a:off x="8033029" y="4905386"/>
            <a:ext cx="11622" cy="997365"/>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42" name="Graphic 41">
            <a:extLst>
              <a:ext uri="{FF2B5EF4-FFF2-40B4-BE49-F238E27FC236}">
                <a16:creationId xmlns:a16="http://schemas.microsoft.com/office/drawing/2014/main" id="{6B3AC21F-E439-4C46-9BD7-429D3C6599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16344" y="4330567"/>
            <a:ext cx="306991" cy="429787"/>
          </a:xfrm>
          <a:prstGeom prst="rect">
            <a:avLst/>
          </a:prstGeom>
        </p:spPr>
      </p:pic>
      <p:cxnSp>
        <p:nvCxnSpPr>
          <p:cNvPr id="43" name="Straight Connector 42">
            <a:extLst>
              <a:ext uri="{FF2B5EF4-FFF2-40B4-BE49-F238E27FC236}">
                <a16:creationId xmlns:a16="http://schemas.microsoft.com/office/drawing/2014/main" id="{DB8DF421-4B34-404C-BBCA-F07CEF104B9F}"/>
              </a:ext>
            </a:extLst>
          </p:cNvPr>
          <p:cNvCxnSpPr>
            <a:cxnSpLocks/>
            <a:stCxn id="42" idx="2"/>
          </p:cNvCxnSpPr>
          <p:nvPr/>
        </p:nvCxnSpPr>
        <p:spPr bwMode="auto">
          <a:xfrm>
            <a:off x="6269840" y="4760354"/>
            <a:ext cx="4166" cy="1016323"/>
          </a:xfrm>
          <a:prstGeom prst="line">
            <a:avLst/>
          </a:prstGeom>
          <a:solidFill>
            <a:schemeClr val="accent1"/>
          </a:solidFill>
          <a:ln w="12700" cap="flat" cmpd="sng" algn="ctr">
            <a:solidFill>
              <a:schemeClr val="accent1">
                <a:lumMod val="50000"/>
              </a:schemeClr>
            </a:solidFill>
            <a:prstDash val="solid"/>
            <a:round/>
            <a:headEnd type="none" w="med" len="med"/>
            <a:tailEnd type="none"/>
          </a:ln>
          <a:effectLst/>
        </p:spPr>
      </p:cxnSp>
      <p:pic>
        <p:nvPicPr>
          <p:cNvPr id="44" name="Graphic 43">
            <a:extLst>
              <a:ext uri="{FF2B5EF4-FFF2-40B4-BE49-F238E27FC236}">
                <a16:creationId xmlns:a16="http://schemas.microsoft.com/office/drawing/2014/main" id="{00E1B108-40F6-48F2-BEC5-6F78AFECC3F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83250" y="4499023"/>
            <a:ext cx="306991" cy="429787"/>
          </a:xfrm>
          <a:prstGeom prst="rect">
            <a:avLst/>
          </a:prstGeom>
        </p:spPr>
      </p:pic>
      <p:cxnSp>
        <p:nvCxnSpPr>
          <p:cNvPr id="45" name="Straight Connector 44">
            <a:extLst>
              <a:ext uri="{FF2B5EF4-FFF2-40B4-BE49-F238E27FC236}">
                <a16:creationId xmlns:a16="http://schemas.microsoft.com/office/drawing/2014/main" id="{7CC3C775-90DE-4D0A-BBE7-9D34E094C362}"/>
              </a:ext>
            </a:extLst>
          </p:cNvPr>
          <p:cNvCxnSpPr>
            <a:cxnSpLocks/>
            <a:stCxn id="44" idx="2"/>
          </p:cNvCxnSpPr>
          <p:nvPr/>
        </p:nvCxnSpPr>
        <p:spPr bwMode="auto">
          <a:xfrm>
            <a:off x="6536746" y="4928810"/>
            <a:ext cx="0" cy="1028409"/>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cxnSp>
        <p:nvCxnSpPr>
          <p:cNvPr id="48" name="Straight Arrow Connector 47">
            <a:extLst>
              <a:ext uri="{FF2B5EF4-FFF2-40B4-BE49-F238E27FC236}">
                <a16:creationId xmlns:a16="http://schemas.microsoft.com/office/drawing/2014/main" id="{CA7474BD-47BF-4E46-AE82-F36414237CCC}"/>
              </a:ext>
            </a:extLst>
          </p:cNvPr>
          <p:cNvCxnSpPr>
            <a:cxnSpLocks/>
          </p:cNvCxnSpPr>
          <p:nvPr/>
        </p:nvCxnSpPr>
        <p:spPr bwMode="auto">
          <a:xfrm>
            <a:off x="6269839" y="5603358"/>
            <a:ext cx="176319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0" name="Straight Arrow Connector 49">
            <a:extLst>
              <a:ext uri="{FF2B5EF4-FFF2-40B4-BE49-F238E27FC236}">
                <a16:creationId xmlns:a16="http://schemas.microsoft.com/office/drawing/2014/main" id="{E9D9AAAF-E909-4E83-B172-08EEC3A554A5}"/>
              </a:ext>
            </a:extLst>
          </p:cNvPr>
          <p:cNvCxnSpPr>
            <a:cxnSpLocks/>
          </p:cNvCxnSpPr>
          <p:nvPr/>
        </p:nvCxnSpPr>
        <p:spPr bwMode="auto">
          <a:xfrm>
            <a:off x="8044651" y="5603358"/>
            <a:ext cx="2598564"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2" name="Straight Arrow Connector 51">
            <a:extLst>
              <a:ext uri="{FF2B5EF4-FFF2-40B4-BE49-F238E27FC236}">
                <a16:creationId xmlns:a16="http://schemas.microsoft.com/office/drawing/2014/main" id="{2E34BE6E-0647-4121-9653-83DE3E488709}"/>
              </a:ext>
            </a:extLst>
          </p:cNvPr>
          <p:cNvCxnSpPr>
            <a:cxnSpLocks/>
          </p:cNvCxnSpPr>
          <p:nvPr/>
        </p:nvCxnSpPr>
        <p:spPr bwMode="auto">
          <a:xfrm>
            <a:off x="6536745" y="5805461"/>
            <a:ext cx="1507906" cy="5232"/>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4" name="Straight Arrow Connector 53">
            <a:extLst>
              <a:ext uri="{FF2B5EF4-FFF2-40B4-BE49-F238E27FC236}">
                <a16:creationId xmlns:a16="http://schemas.microsoft.com/office/drawing/2014/main" id="{20A092E5-7BD2-4B6E-89B5-56A711704FC4}"/>
              </a:ext>
            </a:extLst>
          </p:cNvPr>
          <p:cNvCxnSpPr>
            <a:cxnSpLocks/>
          </p:cNvCxnSpPr>
          <p:nvPr/>
        </p:nvCxnSpPr>
        <p:spPr bwMode="auto">
          <a:xfrm>
            <a:off x="8044651" y="5810693"/>
            <a:ext cx="307920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6" name="Straight Arrow Connector 55">
            <a:extLst>
              <a:ext uri="{FF2B5EF4-FFF2-40B4-BE49-F238E27FC236}">
                <a16:creationId xmlns:a16="http://schemas.microsoft.com/office/drawing/2014/main" id="{8B9F1AEA-9033-4D82-B1DF-A717AED023B8}"/>
              </a:ext>
            </a:extLst>
          </p:cNvPr>
          <p:cNvCxnSpPr>
            <a:cxnSpLocks/>
          </p:cNvCxnSpPr>
          <p:nvPr/>
        </p:nvCxnSpPr>
        <p:spPr bwMode="auto">
          <a:xfrm flipH="1">
            <a:off x="8040914" y="5074864"/>
            <a:ext cx="160521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65B46150-BF62-4C30-80CD-050E7DCF2D95}"/>
              </a:ext>
            </a:extLst>
          </p:cNvPr>
          <p:cNvCxnSpPr>
            <a:cxnSpLocks/>
          </p:cNvCxnSpPr>
          <p:nvPr/>
        </p:nvCxnSpPr>
        <p:spPr bwMode="auto">
          <a:xfrm flipV="1">
            <a:off x="6269839" y="5074864"/>
            <a:ext cx="1774812" cy="7666"/>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60" name="Straight Arrow Connector 59">
            <a:extLst>
              <a:ext uri="{FF2B5EF4-FFF2-40B4-BE49-F238E27FC236}">
                <a16:creationId xmlns:a16="http://schemas.microsoft.com/office/drawing/2014/main" id="{FDA683A4-73B6-4357-9EDD-A582D178D63C}"/>
              </a:ext>
            </a:extLst>
          </p:cNvPr>
          <p:cNvCxnSpPr>
            <a:cxnSpLocks/>
          </p:cNvCxnSpPr>
          <p:nvPr/>
        </p:nvCxnSpPr>
        <p:spPr bwMode="auto">
          <a:xfrm>
            <a:off x="6536745" y="5326915"/>
            <a:ext cx="150416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62" name="TextBox 61">
            <a:extLst>
              <a:ext uri="{FF2B5EF4-FFF2-40B4-BE49-F238E27FC236}">
                <a16:creationId xmlns:a16="http://schemas.microsoft.com/office/drawing/2014/main" id="{77D35E1B-4E71-45E1-954C-28DE7721051F}"/>
              </a:ext>
            </a:extLst>
          </p:cNvPr>
          <p:cNvSpPr txBox="1"/>
          <p:nvPr/>
        </p:nvSpPr>
        <p:spPr bwMode="auto">
          <a:xfrm>
            <a:off x="3663406" y="3560717"/>
            <a:ext cx="2011791"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Primary Authentication architecture</a:t>
            </a:r>
          </a:p>
        </p:txBody>
      </p:sp>
      <p:cxnSp>
        <p:nvCxnSpPr>
          <p:cNvPr id="66" name="Straight Arrow Connector 65">
            <a:extLst>
              <a:ext uri="{FF2B5EF4-FFF2-40B4-BE49-F238E27FC236}">
                <a16:creationId xmlns:a16="http://schemas.microsoft.com/office/drawing/2014/main" id="{675B34A1-98D9-46BF-992C-8C6956F7E309}"/>
              </a:ext>
            </a:extLst>
          </p:cNvPr>
          <p:cNvCxnSpPr>
            <a:cxnSpLocks/>
          </p:cNvCxnSpPr>
          <p:nvPr/>
        </p:nvCxnSpPr>
        <p:spPr bwMode="auto">
          <a:xfrm flipH="1">
            <a:off x="8051916" y="5326915"/>
            <a:ext cx="159421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1" name="TextBox 70">
            <a:extLst>
              <a:ext uri="{FF2B5EF4-FFF2-40B4-BE49-F238E27FC236}">
                <a16:creationId xmlns:a16="http://schemas.microsoft.com/office/drawing/2014/main" id="{CAB01690-8503-4F27-AEA8-5B99D7A7A073}"/>
              </a:ext>
            </a:extLst>
          </p:cNvPr>
          <p:cNvSpPr txBox="1"/>
          <p:nvPr/>
        </p:nvSpPr>
        <p:spPr bwMode="auto">
          <a:xfrm>
            <a:off x="8320038" y="4995852"/>
            <a:ext cx="966257"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UP security setup</a:t>
            </a:r>
          </a:p>
        </p:txBody>
      </p:sp>
      <p:sp>
        <p:nvSpPr>
          <p:cNvPr id="72" name="TextBox 71">
            <a:extLst>
              <a:ext uri="{FF2B5EF4-FFF2-40B4-BE49-F238E27FC236}">
                <a16:creationId xmlns:a16="http://schemas.microsoft.com/office/drawing/2014/main" id="{963546C3-5283-4AF8-8634-D8A0BF38C353}"/>
              </a:ext>
            </a:extLst>
          </p:cNvPr>
          <p:cNvSpPr txBox="1"/>
          <p:nvPr/>
        </p:nvSpPr>
        <p:spPr bwMode="auto">
          <a:xfrm>
            <a:off x="6932252" y="5486140"/>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65" name="Graphic 64">
            <a:extLst>
              <a:ext uri="{FF2B5EF4-FFF2-40B4-BE49-F238E27FC236}">
                <a16:creationId xmlns:a16="http://schemas.microsoft.com/office/drawing/2014/main" id="{D9D81265-1462-4152-9428-639755350C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33044" y="5642154"/>
            <a:ext cx="288264" cy="288264"/>
          </a:xfrm>
          <a:prstGeom prst="rect">
            <a:avLst/>
          </a:prstGeom>
        </p:spPr>
      </p:pic>
      <p:sp>
        <p:nvSpPr>
          <p:cNvPr id="73" name="TextBox 72">
            <a:extLst>
              <a:ext uri="{FF2B5EF4-FFF2-40B4-BE49-F238E27FC236}">
                <a16:creationId xmlns:a16="http://schemas.microsoft.com/office/drawing/2014/main" id="{A8EB4C27-E530-46F2-984D-F6F371703F7C}"/>
              </a:ext>
            </a:extLst>
          </p:cNvPr>
          <p:cNvSpPr txBox="1"/>
          <p:nvPr/>
        </p:nvSpPr>
        <p:spPr bwMode="auto">
          <a:xfrm>
            <a:off x="3142155" y="4644555"/>
            <a:ext cx="2549739" cy="137890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for sessions pertaining to same group communication, e.g. encryption enabled for one member and disabled for other members, defeats the purpose and gives false sense of security </a:t>
            </a:r>
            <a:endParaRPr lang="sv-SE" sz="1200" i="1" dirty="0">
              <a:highlight>
                <a:srgbClr val="FFFF00"/>
              </a:highlight>
            </a:endParaRPr>
          </a:p>
        </p:txBody>
      </p:sp>
      <p:cxnSp>
        <p:nvCxnSpPr>
          <p:cNvPr id="78" name="Straight Connector 77">
            <a:extLst>
              <a:ext uri="{FF2B5EF4-FFF2-40B4-BE49-F238E27FC236}">
                <a16:creationId xmlns:a16="http://schemas.microsoft.com/office/drawing/2014/main" id="{85150B7C-0403-402E-B934-DD18C6CF9177}"/>
              </a:ext>
            </a:extLst>
          </p:cNvPr>
          <p:cNvCxnSpPr/>
          <p:nvPr/>
        </p:nvCxnSpPr>
        <p:spPr bwMode="auto">
          <a:xfrm flipV="1">
            <a:off x="6096000" y="6222170"/>
            <a:ext cx="0" cy="207180"/>
          </a:xfrm>
          <a:prstGeom prst="line">
            <a:avLst/>
          </a:prstGeom>
          <a:solidFill>
            <a:schemeClr val="accent1"/>
          </a:solidFill>
          <a:ln w="12700" cap="flat" cmpd="sng" algn="ctr">
            <a:solidFill>
              <a:schemeClr val="accent6"/>
            </a:solidFill>
            <a:prstDash val="solid"/>
            <a:round/>
            <a:headEnd type="none" w="med" len="med"/>
            <a:tailEnd type="none"/>
          </a:ln>
          <a:effectLst/>
        </p:spPr>
      </p:cxnSp>
      <p:sp>
        <p:nvSpPr>
          <p:cNvPr id="82" name="TextBox 81">
            <a:extLst>
              <a:ext uri="{FF2B5EF4-FFF2-40B4-BE49-F238E27FC236}">
                <a16:creationId xmlns:a16="http://schemas.microsoft.com/office/drawing/2014/main" id="{9991A1A7-BD7E-46E8-8FDC-2E40258FB51F}"/>
              </a:ext>
            </a:extLst>
          </p:cNvPr>
          <p:cNvSpPr txBox="1"/>
          <p:nvPr/>
        </p:nvSpPr>
        <p:spPr bwMode="auto">
          <a:xfrm>
            <a:off x="8936773" y="2662730"/>
            <a:ext cx="2549739" cy="86984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How to enable the use of existing credentials and supported authentication methods by the verticals</a:t>
            </a:r>
          </a:p>
        </p:txBody>
      </p:sp>
      <p:pic>
        <p:nvPicPr>
          <p:cNvPr id="86" name="Content Placeholder 87">
            <a:extLst>
              <a:ext uri="{FF2B5EF4-FFF2-40B4-BE49-F238E27FC236}">
                <a16:creationId xmlns:a16="http://schemas.microsoft.com/office/drawing/2014/main" id="{08050AFB-0BDC-41CD-BD23-FD76DDD7457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085649" y="5156628"/>
            <a:ext cx="435430" cy="435430"/>
          </a:xfrm>
          <a:prstGeom prst="rect">
            <a:avLst/>
          </a:prstGeom>
          <a:noFill/>
          <a:ln w="9525">
            <a:noFill/>
            <a:miter lim="800000"/>
            <a:headEnd/>
            <a:tailEnd/>
          </a:ln>
        </p:spPr>
      </p:pic>
      <p:cxnSp>
        <p:nvCxnSpPr>
          <p:cNvPr id="29" name="Connector: Elbow 28">
            <a:extLst>
              <a:ext uri="{FF2B5EF4-FFF2-40B4-BE49-F238E27FC236}">
                <a16:creationId xmlns:a16="http://schemas.microsoft.com/office/drawing/2014/main" id="{3B0B69C1-46C1-436D-BDC2-2CB2DAEF2AE6}"/>
              </a:ext>
            </a:extLst>
          </p:cNvPr>
          <p:cNvCxnSpPr>
            <a:stCxn id="73" idx="2"/>
            <a:endCxn id="65" idx="2"/>
          </p:cNvCxnSpPr>
          <p:nvPr/>
        </p:nvCxnSpPr>
        <p:spPr>
          <a:xfrm rot="5400000" flipH="1" flipV="1">
            <a:off x="5950581" y="4396861"/>
            <a:ext cx="93038" cy="3160151"/>
          </a:xfrm>
          <a:prstGeom prst="bentConnector3">
            <a:avLst>
              <a:gd name="adj1" fmla="val -24570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24AFFF9-37EF-4F14-BF2F-2F1579EA01E7}"/>
              </a:ext>
            </a:extLst>
          </p:cNvPr>
          <p:cNvCxnSpPr>
            <a:stCxn id="82" idx="1"/>
          </p:cNvCxnSpPr>
          <p:nvPr/>
        </p:nvCxnSpPr>
        <p:spPr>
          <a:xfrm flipH="1">
            <a:off x="8211127" y="3097650"/>
            <a:ext cx="72564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7" name="Title 2">
            <a:extLst>
              <a:ext uri="{FF2B5EF4-FFF2-40B4-BE49-F238E27FC236}">
                <a16:creationId xmlns:a16="http://schemas.microsoft.com/office/drawing/2014/main" id="{955826C0-BB33-4E88-AE85-9437F4699766}"/>
              </a:ext>
            </a:extLst>
          </p:cNvPr>
          <p:cNvSpPr>
            <a:spLocks noGrp="1"/>
          </p:cNvSpPr>
          <p:nvPr>
            <p:ph type="title"/>
          </p:nvPr>
        </p:nvSpPr>
        <p:spPr>
          <a:xfrm>
            <a:off x="745837" y="55199"/>
            <a:ext cx="10515600" cy="1325563"/>
          </a:xfrm>
        </p:spPr>
        <p:txBody>
          <a:bodyPr/>
          <a:lstStyle/>
          <a:p>
            <a:r>
              <a:rPr lang="en-US" altLang="ja-JP" sz="4000" dirty="0"/>
              <a:t>Security for 5GS Enhanced support </a:t>
            </a:r>
            <a:br>
              <a:rPr lang="en-US" altLang="ja-JP" sz="4000" dirty="0"/>
            </a:br>
            <a:r>
              <a:rPr lang="en-US" altLang="ja-JP" sz="4000" dirty="0"/>
              <a:t>of Vertical and LAN Services - Overview</a:t>
            </a:r>
            <a:endParaRPr lang="sv-SE" altLang="sv-SE" sz="4000" dirty="0"/>
          </a:p>
        </p:txBody>
      </p:sp>
    </p:spTree>
    <p:extLst>
      <p:ext uri="{BB962C8B-B14F-4D97-AF65-F5344CB8AC3E}">
        <p14:creationId xmlns:p14="http://schemas.microsoft.com/office/powerpoint/2010/main" val="4143467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a:extLst>
              <a:ext uri="{FF2B5EF4-FFF2-40B4-BE49-F238E27FC236}">
                <a16:creationId xmlns:a16="http://schemas.microsoft.com/office/drawing/2014/main" id="{1C5FD03F-9F8A-4F4F-B631-92AE002E9DFE}"/>
              </a:ext>
            </a:extLst>
          </p:cNvPr>
          <p:cNvSpPr>
            <a:spLocks noGrp="1"/>
          </p:cNvSpPr>
          <p:nvPr>
            <p:ph type="title"/>
          </p:nvPr>
        </p:nvSpPr>
        <p:spPr>
          <a:xfrm>
            <a:off x="514109" y="185879"/>
            <a:ext cx="10515600" cy="1325563"/>
          </a:xfrm>
        </p:spPr>
        <p:txBody>
          <a:bodyPr/>
          <a:lstStyle/>
          <a:p>
            <a:r>
              <a:rPr lang="en-US" altLang="sv-SE" sz="4000" dirty="0"/>
              <a:t>Cellular IoT security for the </a:t>
            </a:r>
            <a:br>
              <a:rPr lang="en-US" altLang="sv-SE" sz="4000" dirty="0"/>
            </a:br>
            <a:r>
              <a:rPr lang="en-US" altLang="sv-SE" sz="4000" dirty="0"/>
              <a:t>5G System – Status</a:t>
            </a:r>
            <a:endParaRPr lang="sv-SE" altLang="sv-SE" sz="4000" dirty="0"/>
          </a:p>
        </p:txBody>
      </p:sp>
      <p:sp>
        <p:nvSpPr>
          <p:cNvPr id="27651" name="Content Placeholder 3">
            <a:extLst>
              <a:ext uri="{FF2B5EF4-FFF2-40B4-BE49-F238E27FC236}">
                <a16:creationId xmlns:a16="http://schemas.microsoft.com/office/drawing/2014/main" id="{95EBC92D-1EB9-448C-BB09-3890D53D8017}"/>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FS_CIoT_sec_5G</a:t>
            </a:r>
          </a:p>
          <a:p>
            <a:r>
              <a:rPr lang="sv-SE" altLang="sv-SE" sz="2000" dirty="0"/>
              <a:t>Completion rate: </a:t>
            </a:r>
          </a:p>
          <a:p>
            <a:pPr lvl="1"/>
            <a:r>
              <a:rPr lang="sv-SE" altLang="sv-SE" sz="1800" dirty="0"/>
              <a:t>90 </a:t>
            </a:r>
            <a:r>
              <a:rPr lang="en-US" altLang="ja-JP" sz="1800" dirty="0">
                <a:sym typeface="Wingdings" panose="05000000000000000000" pitchFamily="2" charset="2"/>
              </a:rPr>
              <a:t> 95%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Sep 19  Dec 19</a:t>
            </a:r>
          </a:p>
          <a:p>
            <a:r>
              <a:rPr lang="en-US" altLang="sv-SE" sz="2000" dirty="0">
                <a:ea typeface="MS PGothic" panose="020B0600070205080204" pitchFamily="34" charset="-128"/>
                <a:sym typeface="Wingdings" panose="05000000000000000000" pitchFamily="2" charset="2"/>
              </a:rPr>
              <a:t>Documents:</a:t>
            </a:r>
          </a:p>
          <a:p>
            <a:pPr lvl="1"/>
            <a:r>
              <a:rPr lang="en-US" altLang="sv-SE" sz="1800" dirty="0">
                <a:ea typeface="MS PGothic" panose="020B0600070205080204" pitchFamily="34" charset="-128"/>
                <a:sym typeface="Wingdings" panose="05000000000000000000" pitchFamily="2" charset="2"/>
              </a:rPr>
              <a:t>TR 33.861 </a:t>
            </a:r>
            <a:r>
              <a:rPr lang="en-GB" altLang="ja-JP" sz="1800" dirty="0">
                <a:solidFill>
                  <a:srgbClr val="000000"/>
                </a:solidFill>
              </a:rPr>
              <a:t>Study on evolution of Cellular IoT security for the 5G System</a:t>
            </a:r>
            <a:r>
              <a:rPr lang="en-US" altLang="sv-SE" sz="1800" dirty="0">
                <a:ea typeface="MS PGothic" panose="020B0600070205080204" pitchFamily="34" charset="-128"/>
                <a:sym typeface="Wingdings" panose="05000000000000000000" pitchFamily="2" charset="2"/>
              </a:rPr>
              <a:t> </a:t>
            </a:r>
            <a:endParaRPr lang="sv-SE" altLang="sv-SE" sz="1800" dirty="0"/>
          </a:p>
          <a:p>
            <a:r>
              <a:rPr lang="sv-SE" altLang="sv-SE" sz="2000" dirty="0"/>
              <a:t>TR 33.861:</a:t>
            </a:r>
          </a:p>
          <a:p>
            <a:pPr lvl="1"/>
            <a:r>
              <a:rPr lang="sv-SE" altLang="sv-SE" sz="1800" dirty="0"/>
              <a:t>14 </a:t>
            </a:r>
            <a:r>
              <a:rPr lang="en-US" altLang="ja-JP" sz="1800" dirty="0">
                <a:sym typeface="Wingdings" panose="05000000000000000000" pitchFamily="2" charset="2"/>
              </a:rPr>
              <a:t> 15 </a:t>
            </a:r>
            <a:r>
              <a:rPr lang="sv-SE" altLang="sv-SE" sz="1800" dirty="0"/>
              <a:t>Key issues</a:t>
            </a:r>
          </a:p>
          <a:p>
            <a:pPr lvl="1"/>
            <a:r>
              <a:rPr lang="sv-SE" altLang="sv-SE" sz="1800" dirty="0"/>
              <a:t>24 </a:t>
            </a:r>
            <a:r>
              <a:rPr lang="en-US" altLang="ja-JP" sz="1800" dirty="0">
                <a:sym typeface="Wingdings" panose="05000000000000000000" pitchFamily="2" charset="2"/>
              </a:rPr>
              <a:t> 30 </a:t>
            </a:r>
            <a:r>
              <a:rPr lang="sv-SE" altLang="sv-SE" sz="1800" dirty="0"/>
              <a:t>Solutions</a:t>
            </a:r>
          </a:p>
          <a:p>
            <a:pPr lvl="1"/>
            <a:r>
              <a:rPr lang="sv-SE" altLang="sv-SE" sz="1800" dirty="0"/>
              <a:t>4 </a:t>
            </a:r>
            <a:r>
              <a:rPr lang="en-US" altLang="ja-JP" sz="1800" dirty="0">
                <a:sym typeface="Wingdings" panose="05000000000000000000" pitchFamily="2" charset="2"/>
              </a:rPr>
              <a:t> 14 </a:t>
            </a:r>
            <a:r>
              <a:rPr lang="sv-SE" altLang="sv-SE" sz="1800" dirty="0"/>
              <a:t>Conclusions</a:t>
            </a:r>
          </a:p>
          <a:p>
            <a:endParaRPr lang="sv-SE" altLang="sv-SE" sz="2200" dirty="0"/>
          </a:p>
        </p:txBody>
      </p:sp>
      <p:sp>
        <p:nvSpPr>
          <p:cNvPr id="27652" name="Content Placeholder 4">
            <a:extLst>
              <a:ext uri="{FF2B5EF4-FFF2-40B4-BE49-F238E27FC236}">
                <a16:creationId xmlns:a16="http://schemas.microsoft.com/office/drawing/2014/main" id="{FE5FD82F-4908-4560-B946-65C90F8B6B2B}"/>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5G_CIoT</a:t>
            </a:r>
          </a:p>
          <a:p>
            <a:r>
              <a:rPr lang="sv-SE" altLang="sv-SE" sz="2000" dirty="0"/>
              <a:t>Completion rate: </a:t>
            </a:r>
          </a:p>
          <a:p>
            <a:pPr lvl="1"/>
            <a:r>
              <a:rPr lang="sv-SE" altLang="sv-SE" sz="1800" dirty="0"/>
              <a:t>0% </a:t>
            </a:r>
            <a:r>
              <a:rPr lang="en-US" altLang="ja-JP" sz="1800" dirty="0">
                <a:sym typeface="Wingdings" panose="05000000000000000000" pitchFamily="2" charset="2"/>
              </a:rPr>
              <a:t> 50%</a:t>
            </a:r>
          </a:p>
          <a:p>
            <a:r>
              <a:rPr lang="en-US" altLang="ja-JP" sz="2000" dirty="0">
                <a:sym typeface="Wingdings" panose="05000000000000000000" pitchFamily="2" charset="2"/>
              </a:rPr>
              <a:t>Target: </a:t>
            </a:r>
          </a:p>
          <a:p>
            <a:pPr marL="457200" lvl="1" indent="0">
              <a:buNone/>
            </a:pPr>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Progress is being recorded in a draft CR</a:t>
            </a:r>
          </a:p>
          <a:p>
            <a:endParaRPr lang="sv-SE" altLang="sv-SE" sz="1600" dirty="0"/>
          </a:p>
          <a:p>
            <a:pPr lvl="1"/>
            <a:endParaRPr lang="sv-SE" altLang="sv-SE" sz="1200" dirty="0"/>
          </a:p>
        </p:txBody>
      </p:sp>
    </p:spTree>
    <p:extLst>
      <p:ext uri="{BB962C8B-B14F-4D97-AF65-F5344CB8AC3E}">
        <p14:creationId xmlns:p14="http://schemas.microsoft.com/office/powerpoint/2010/main" val="294292622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C22C4063-61F4-432D-A317-E684528EE408}"/>
              </a:ext>
            </a:extLst>
          </p:cNvPr>
          <p:cNvSpPr/>
          <p:nvPr/>
        </p:nvSpPr>
        <p:spPr bwMode="auto">
          <a:xfrm>
            <a:off x="7546924" y="3037624"/>
            <a:ext cx="1588379" cy="268605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B83E280E-891A-41EF-98BE-34D7F300CF61}"/>
              </a:ext>
            </a:extLst>
          </p:cNvPr>
          <p:cNvSpPr>
            <a:spLocks noGrp="1"/>
          </p:cNvSpPr>
          <p:nvPr>
            <p:ph sz="half" idx="1"/>
          </p:nvPr>
        </p:nvSpPr>
        <p:spPr>
          <a:xfrm>
            <a:off x="479426" y="1844675"/>
            <a:ext cx="4309430" cy="4392612"/>
          </a:xfrm>
        </p:spPr>
        <p:txBody>
          <a:bodyPr/>
          <a:lstStyle/>
          <a:p>
            <a:r>
              <a:rPr lang="sv-SE" dirty="0"/>
              <a:t>Example of security issues studied:</a:t>
            </a:r>
          </a:p>
          <a:p>
            <a:pPr marL="827088" lvl="1" indent="-457200">
              <a:buFont typeface="+mj-lt"/>
              <a:buAutoNum type="arabicPeriod"/>
            </a:pPr>
            <a:r>
              <a:rPr lang="sv-SE" dirty="0"/>
              <a:t>Protection of the user data in the infrequent data CIoT feature (similar to DoNAS)</a:t>
            </a:r>
          </a:p>
          <a:p>
            <a:pPr marL="827088" lvl="1" indent="-457200">
              <a:buFont typeface="+mj-lt"/>
              <a:buAutoNum type="arabicPeriod"/>
            </a:pPr>
            <a:r>
              <a:rPr lang="sv-SE" dirty="0"/>
              <a:t>Protection of the user data in the frequent data feature (similar to the Suspend / Resume mechanism)</a:t>
            </a:r>
          </a:p>
        </p:txBody>
      </p:sp>
      <p:sp>
        <p:nvSpPr>
          <p:cNvPr id="4" name="Title 3">
            <a:extLst>
              <a:ext uri="{FF2B5EF4-FFF2-40B4-BE49-F238E27FC236}">
                <a16:creationId xmlns:a16="http://schemas.microsoft.com/office/drawing/2014/main" id="{1D0A688B-99A6-46DA-949C-111C351B8EAD}"/>
              </a:ext>
            </a:extLst>
          </p:cNvPr>
          <p:cNvSpPr>
            <a:spLocks noGrp="1"/>
          </p:cNvSpPr>
          <p:nvPr>
            <p:ph type="title"/>
          </p:nvPr>
        </p:nvSpPr>
        <p:spPr>
          <a:xfrm>
            <a:off x="479425" y="246237"/>
            <a:ext cx="8942472" cy="1081088"/>
          </a:xfrm>
        </p:spPr>
        <p:txBody>
          <a:bodyPr/>
          <a:lstStyle/>
          <a:p>
            <a:r>
              <a:rPr lang="en-US" sz="4000" dirty="0"/>
              <a:t>Cellular IoT security for the 5G System – Overview</a:t>
            </a:r>
            <a:endParaRPr lang="sv-SE" sz="4000" dirty="0"/>
          </a:p>
        </p:txBody>
      </p:sp>
      <p:sp>
        <p:nvSpPr>
          <p:cNvPr id="5" name="TextBox 4">
            <a:extLst>
              <a:ext uri="{FF2B5EF4-FFF2-40B4-BE49-F238E27FC236}">
                <a16:creationId xmlns:a16="http://schemas.microsoft.com/office/drawing/2014/main" id="{925AFF85-FC8B-4DA5-9CA6-D40A2E6E52EB}"/>
              </a:ext>
            </a:extLst>
          </p:cNvPr>
          <p:cNvSpPr txBox="1"/>
          <p:nvPr/>
        </p:nvSpPr>
        <p:spPr bwMode="auto">
          <a:xfrm>
            <a:off x="10209076" y="181107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33.861</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2C8C6696-BA7A-4E3F-9ED8-1E8C5F703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1238" y="4731027"/>
            <a:ext cx="306991" cy="429787"/>
          </a:xfrm>
          <a:prstGeom prst="rect">
            <a:avLst/>
          </a:prstGeom>
        </p:spPr>
      </p:pic>
      <p:sp>
        <p:nvSpPr>
          <p:cNvPr id="10" name="TextBox 9">
            <a:extLst>
              <a:ext uri="{FF2B5EF4-FFF2-40B4-BE49-F238E27FC236}">
                <a16:creationId xmlns:a16="http://schemas.microsoft.com/office/drawing/2014/main" id="{156BCD29-D4DC-485B-9016-F99E5631C81A}"/>
              </a:ext>
            </a:extLst>
          </p:cNvPr>
          <p:cNvSpPr txBox="1"/>
          <p:nvPr/>
        </p:nvSpPr>
        <p:spPr bwMode="auto">
          <a:xfrm>
            <a:off x="6819940" y="449721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14" name="TextBox 13">
            <a:extLst>
              <a:ext uri="{FF2B5EF4-FFF2-40B4-BE49-F238E27FC236}">
                <a16:creationId xmlns:a16="http://schemas.microsoft.com/office/drawing/2014/main" id="{C7A3C6CA-23C0-4060-9893-54847F036A12}"/>
              </a:ext>
            </a:extLst>
          </p:cNvPr>
          <p:cNvSpPr txBox="1"/>
          <p:nvPr/>
        </p:nvSpPr>
        <p:spPr bwMode="auto">
          <a:xfrm>
            <a:off x="8441147" y="468958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17" name="Straight Arrow Connector 16">
            <a:extLst>
              <a:ext uri="{FF2B5EF4-FFF2-40B4-BE49-F238E27FC236}">
                <a16:creationId xmlns:a16="http://schemas.microsoft.com/office/drawing/2014/main" id="{F29744A3-BC32-4BB6-88F2-E78E90D4ECE9}"/>
              </a:ext>
            </a:extLst>
          </p:cNvPr>
          <p:cNvCxnSpPr>
            <a:cxnSpLocks/>
          </p:cNvCxnSpPr>
          <p:nvPr/>
        </p:nvCxnSpPr>
        <p:spPr bwMode="auto">
          <a:xfrm>
            <a:off x="5478229" y="5102812"/>
            <a:ext cx="134490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8" name="TextBox 17">
            <a:extLst>
              <a:ext uri="{FF2B5EF4-FFF2-40B4-BE49-F238E27FC236}">
                <a16:creationId xmlns:a16="http://schemas.microsoft.com/office/drawing/2014/main" id="{050022A8-4CE1-49F4-ACF3-0DE610E2DED6}"/>
              </a:ext>
            </a:extLst>
          </p:cNvPr>
          <p:cNvSpPr txBox="1"/>
          <p:nvPr/>
        </p:nvSpPr>
        <p:spPr bwMode="auto">
          <a:xfrm>
            <a:off x="5662507" y="5000604"/>
            <a:ext cx="928688" cy="19147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26" name="TextBox 25">
            <a:extLst>
              <a:ext uri="{FF2B5EF4-FFF2-40B4-BE49-F238E27FC236}">
                <a16:creationId xmlns:a16="http://schemas.microsoft.com/office/drawing/2014/main" id="{960B5369-B2E8-4018-9A6E-9C1FC488F739}"/>
              </a:ext>
            </a:extLst>
          </p:cNvPr>
          <p:cNvSpPr txBox="1"/>
          <p:nvPr/>
        </p:nvSpPr>
        <p:spPr bwMode="auto">
          <a:xfrm>
            <a:off x="7810103" y="345439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31" name="Connector: Elbow 30">
            <a:extLst>
              <a:ext uri="{FF2B5EF4-FFF2-40B4-BE49-F238E27FC236}">
                <a16:creationId xmlns:a16="http://schemas.microsoft.com/office/drawing/2014/main" id="{66E1FB32-E95C-4D54-B71C-217022D12EFE}"/>
              </a:ext>
            </a:extLst>
          </p:cNvPr>
          <p:cNvCxnSpPr>
            <a:cxnSpLocks/>
            <a:endCxn id="26" idx="2"/>
          </p:cNvCxnSpPr>
          <p:nvPr/>
        </p:nvCxnSpPr>
        <p:spPr bwMode="auto">
          <a:xfrm flipV="1">
            <a:off x="5463824" y="4200294"/>
            <a:ext cx="2588262" cy="636330"/>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9A0035C5-0880-452E-A856-DC332612ABEC}"/>
              </a:ext>
            </a:extLst>
          </p:cNvPr>
          <p:cNvCxnSpPr>
            <a:cxnSpLocks/>
          </p:cNvCxnSpPr>
          <p:nvPr/>
        </p:nvCxnSpPr>
        <p:spPr bwMode="auto">
          <a:xfrm>
            <a:off x="7303910" y="5102812"/>
            <a:ext cx="1116672"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5" name="TextBox 34">
            <a:extLst>
              <a:ext uri="{FF2B5EF4-FFF2-40B4-BE49-F238E27FC236}">
                <a16:creationId xmlns:a16="http://schemas.microsoft.com/office/drawing/2014/main" id="{B2017479-2137-4125-86F6-82F314E6A0C1}"/>
              </a:ext>
            </a:extLst>
          </p:cNvPr>
          <p:cNvSpPr txBox="1"/>
          <p:nvPr/>
        </p:nvSpPr>
        <p:spPr bwMode="auto">
          <a:xfrm>
            <a:off x="9821817" y="2667732"/>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cxnSp>
        <p:nvCxnSpPr>
          <p:cNvPr id="37" name="Connector: Elbow 36">
            <a:extLst>
              <a:ext uri="{FF2B5EF4-FFF2-40B4-BE49-F238E27FC236}">
                <a16:creationId xmlns:a16="http://schemas.microsoft.com/office/drawing/2014/main" id="{7DBB0BC3-6BC4-4B28-874A-8A9364B66B06}"/>
              </a:ext>
            </a:extLst>
          </p:cNvPr>
          <p:cNvCxnSpPr>
            <a:cxnSpLocks/>
            <a:stCxn id="26" idx="3"/>
          </p:cNvCxnSpPr>
          <p:nvPr/>
        </p:nvCxnSpPr>
        <p:spPr bwMode="auto">
          <a:xfrm flipV="1">
            <a:off x="8294069" y="2904894"/>
            <a:ext cx="1127828" cy="922452"/>
          </a:xfrm>
          <a:prstGeom prst="bentConnector3">
            <a:avLst>
              <a:gd name="adj1" fmla="val 50000"/>
            </a:avLst>
          </a:prstGeom>
          <a:solidFill>
            <a:schemeClr val="accent1"/>
          </a:solidFill>
          <a:ln w="12700" cap="flat" cmpd="sng" algn="ctr">
            <a:solidFill>
              <a:schemeClr val="tx1"/>
            </a:solidFill>
            <a:prstDash val="solid"/>
            <a:round/>
            <a:headEnd type="triangle"/>
            <a:tailEnd type="triangle"/>
          </a:ln>
          <a:effectLst/>
        </p:spPr>
      </p:cxnSp>
      <p:cxnSp>
        <p:nvCxnSpPr>
          <p:cNvPr id="39" name="Connector: Elbow 38">
            <a:extLst>
              <a:ext uri="{FF2B5EF4-FFF2-40B4-BE49-F238E27FC236}">
                <a16:creationId xmlns:a16="http://schemas.microsoft.com/office/drawing/2014/main" id="{771A83BA-DCA8-4D5F-86DD-69626D195362}"/>
              </a:ext>
            </a:extLst>
          </p:cNvPr>
          <p:cNvCxnSpPr>
            <a:cxnSpLocks/>
            <a:stCxn id="14" idx="3"/>
          </p:cNvCxnSpPr>
          <p:nvPr/>
        </p:nvCxnSpPr>
        <p:spPr bwMode="auto">
          <a:xfrm flipV="1">
            <a:off x="8925117" y="3274400"/>
            <a:ext cx="1278728" cy="1787852"/>
          </a:xfrm>
          <a:prstGeom prst="bentConnector2">
            <a:avLst/>
          </a:prstGeom>
          <a:solidFill>
            <a:schemeClr val="accent1"/>
          </a:solidFill>
          <a:ln w="12700" cap="flat" cmpd="sng" algn="ctr">
            <a:solidFill>
              <a:schemeClr val="tx1"/>
            </a:solidFill>
            <a:prstDash val="solid"/>
            <a:round/>
            <a:headEnd type="triangle"/>
            <a:tailEnd type="triangle"/>
          </a:ln>
          <a:effectLst/>
        </p:spPr>
      </p:cxnSp>
      <p:sp>
        <p:nvSpPr>
          <p:cNvPr id="41" name="TextBox 40">
            <a:extLst>
              <a:ext uri="{FF2B5EF4-FFF2-40B4-BE49-F238E27FC236}">
                <a16:creationId xmlns:a16="http://schemas.microsoft.com/office/drawing/2014/main" id="{29F7583A-17D6-42A2-9D6C-8BFA588A50D9}"/>
              </a:ext>
            </a:extLst>
          </p:cNvPr>
          <p:cNvSpPr txBox="1"/>
          <p:nvPr/>
        </p:nvSpPr>
        <p:spPr bwMode="auto">
          <a:xfrm>
            <a:off x="5171238" y="2326394"/>
            <a:ext cx="1932822" cy="122772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1. Small data transported over the NAS protocol (control plane between UE and Core Network</a:t>
            </a:r>
          </a:p>
        </p:txBody>
      </p:sp>
      <p:sp>
        <p:nvSpPr>
          <p:cNvPr id="42" name="TextBox 41">
            <a:extLst>
              <a:ext uri="{FF2B5EF4-FFF2-40B4-BE49-F238E27FC236}">
                <a16:creationId xmlns:a16="http://schemas.microsoft.com/office/drawing/2014/main" id="{32896A06-1BFC-4D76-B9F6-830D184C746A}"/>
              </a:ext>
            </a:extLst>
          </p:cNvPr>
          <p:cNvSpPr txBox="1"/>
          <p:nvPr/>
        </p:nvSpPr>
        <p:spPr bwMode="auto">
          <a:xfrm>
            <a:off x="4943853" y="5509297"/>
            <a:ext cx="2762768" cy="76624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2. Small data transported over PDCP (User Plane between the UE and the base station)</a:t>
            </a:r>
          </a:p>
        </p:txBody>
      </p:sp>
      <p:cxnSp>
        <p:nvCxnSpPr>
          <p:cNvPr id="44" name="Straight Arrow Connector 43">
            <a:extLst>
              <a:ext uri="{FF2B5EF4-FFF2-40B4-BE49-F238E27FC236}">
                <a16:creationId xmlns:a16="http://schemas.microsoft.com/office/drawing/2014/main" id="{F0F10227-BDE3-4EDE-AB7E-8F0AF6441EF0}"/>
              </a:ext>
            </a:extLst>
          </p:cNvPr>
          <p:cNvCxnSpPr>
            <a:cxnSpLocks/>
          </p:cNvCxnSpPr>
          <p:nvPr/>
        </p:nvCxnSpPr>
        <p:spPr bwMode="auto">
          <a:xfrm>
            <a:off x="6031286" y="3554116"/>
            <a:ext cx="0" cy="117320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46" name="Straight Arrow Connector 45">
            <a:extLst>
              <a:ext uri="{FF2B5EF4-FFF2-40B4-BE49-F238E27FC236}">
                <a16:creationId xmlns:a16="http://schemas.microsoft.com/office/drawing/2014/main" id="{101501C2-89E1-4F6E-96AA-B59C65C558D8}"/>
              </a:ext>
            </a:extLst>
          </p:cNvPr>
          <p:cNvCxnSpPr>
            <a:cxnSpLocks/>
          </p:cNvCxnSpPr>
          <p:nvPr/>
        </p:nvCxnSpPr>
        <p:spPr bwMode="auto">
          <a:xfrm flipV="1">
            <a:off x="5916228" y="5173122"/>
            <a:ext cx="5672" cy="32798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7" name="Freeform 34">
            <a:extLst>
              <a:ext uri="{FF2B5EF4-FFF2-40B4-BE49-F238E27FC236}">
                <a16:creationId xmlns:a16="http://schemas.microsoft.com/office/drawing/2014/main" id="{5C437B48-94CB-425F-B22A-3678B878A7F2}"/>
              </a:ext>
            </a:extLst>
          </p:cNvPr>
          <p:cNvSpPr>
            <a:spLocks noChangeAspect="1"/>
          </p:cNvSpPr>
          <p:nvPr/>
        </p:nvSpPr>
        <p:spPr bwMode="auto">
          <a:xfrm>
            <a:off x="9421898" y="233037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3" name="TextBox 12">
            <a:extLst>
              <a:ext uri="{FF2B5EF4-FFF2-40B4-BE49-F238E27FC236}">
                <a16:creationId xmlns:a16="http://schemas.microsoft.com/office/drawing/2014/main" id="{C0EDAA5B-7A3A-4F73-B6C2-3FE88F7C6FFE}"/>
              </a:ext>
            </a:extLst>
          </p:cNvPr>
          <p:cNvSpPr txBox="1"/>
          <p:nvPr/>
        </p:nvSpPr>
        <p:spPr bwMode="auto">
          <a:xfrm>
            <a:off x="5648473" y="4727322"/>
            <a:ext cx="940310" cy="21859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40" name="TextBox 39">
            <a:extLst>
              <a:ext uri="{FF2B5EF4-FFF2-40B4-BE49-F238E27FC236}">
                <a16:creationId xmlns:a16="http://schemas.microsoft.com/office/drawing/2014/main" id="{42867896-42B2-4FAC-B76A-C75241EAB866}"/>
              </a:ext>
            </a:extLst>
          </p:cNvPr>
          <p:cNvSpPr txBox="1"/>
          <p:nvPr/>
        </p:nvSpPr>
        <p:spPr bwMode="auto">
          <a:xfrm>
            <a:off x="7547316" y="3047914"/>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spTree>
    <p:extLst>
      <p:ext uri="{BB962C8B-B14F-4D97-AF65-F5344CB8AC3E}">
        <p14:creationId xmlns:p14="http://schemas.microsoft.com/office/powerpoint/2010/main" val="2410017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a:extLst>
              <a:ext uri="{FF2B5EF4-FFF2-40B4-BE49-F238E27FC236}">
                <a16:creationId xmlns:a16="http://schemas.microsoft.com/office/drawing/2014/main" id="{5C30094F-4F78-4961-BB17-AD4DDBCA0063}"/>
              </a:ext>
            </a:extLst>
          </p:cNvPr>
          <p:cNvSpPr>
            <a:spLocks noGrp="1"/>
          </p:cNvSpPr>
          <p:nvPr>
            <p:ph type="title"/>
          </p:nvPr>
        </p:nvSpPr>
        <p:spPr>
          <a:xfrm>
            <a:off x="838200" y="306388"/>
            <a:ext cx="10515600" cy="1325562"/>
          </a:xfrm>
        </p:spPr>
        <p:txBody>
          <a:bodyPr/>
          <a:lstStyle/>
          <a:p>
            <a:r>
              <a:rPr lang="en-US" altLang="ja-JP" sz="4000" dirty="0"/>
              <a:t>Security Aspects of the 5G Service </a:t>
            </a:r>
            <a:br>
              <a:rPr lang="en-US" altLang="ja-JP" sz="4000" dirty="0"/>
            </a:br>
            <a:r>
              <a:rPr lang="en-US" altLang="ja-JP" sz="4000" dirty="0"/>
              <a:t>Based Architecture - Status</a:t>
            </a:r>
            <a:endParaRPr lang="sv-SE" altLang="sv-SE" sz="4000" dirty="0"/>
          </a:p>
        </p:txBody>
      </p:sp>
      <p:sp>
        <p:nvSpPr>
          <p:cNvPr id="28675" name="Content Placeholder 3">
            <a:extLst>
              <a:ext uri="{FF2B5EF4-FFF2-40B4-BE49-F238E27FC236}">
                <a16:creationId xmlns:a16="http://schemas.microsoft.com/office/drawing/2014/main" id="{CFD02F8C-91F1-4C69-9A00-9CA0E1388716}"/>
              </a:ext>
            </a:extLst>
          </p:cNvPr>
          <p:cNvSpPr>
            <a:spLocks noGrp="1"/>
          </p:cNvSpPr>
          <p:nvPr>
            <p:ph idx="1"/>
          </p:nvPr>
        </p:nvSpPr>
        <p:spPr>
          <a:xfrm>
            <a:off x="838200" y="1825625"/>
            <a:ext cx="5081588" cy="4351338"/>
          </a:xfrm>
        </p:spPr>
        <p:txBody>
          <a:bodyPr/>
          <a:lstStyle/>
          <a:p>
            <a:r>
              <a:rPr lang="sv-SE" altLang="sv-SE" sz="1800" dirty="0"/>
              <a:t>SI code: </a:t>
            </a:r>
          </a:p>
          <a:p>
            <a:pPr lvl="1"/>
            <a:r>
              <a:rPr lang="sv-SE" altLang="sv-SE" sz="1600" dirty="0"/>
              <a:t>FS_SBA-Sec</a:t>
            </a:r>
          </a:p>
          <a:p>
            <a:r>
              <a:rPr lang="sv-SE" altLang="sv-SE" sz="1800" dirty="0"/>
              <a:t>Completion rate: </a:t>
            </a:r>
          </a:p>
          <a:p>
            <a:pPr lvl="1"/>
            <a:r>
              <a:rPr lang="sv-SE" altLang="sv-SE" sz="1600" dirty="0"/>
              <a:t>80% </a:t>
            </a:r>
            <a:r>
              <a:rPr lang="en-US" altLang="ja-JP" sz="1600" dirty="0">
                <a:sym typeface="Wingdings" panose="05000000000000000000" pitchFamily="2" charset="2"/>
              </a:rPr>
              <a:t> 85%</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Dec 19  Mar 20</a:t>
            </a:r>
          </a:p>
          <a:p>
            <a:r>
              <a:rPr lang="en-US" altLang="sv-SE" sz="1800" dirty="0">
                <a:ea typeface="MS PGothic" panose="020B0600070205080204" pitchFamily="34" charset="-128"/>
                <a:sym typeface="Wingdings" panose="05000000000000000000" pitchFamily="2" charset="2"/>
              </a:rPr>
              <a:t>Documents:</a:t>
            </a:r>
          </a:p>
          <a:p>
            <a:pPr lvl="1"/>
            <a:r>
              <a:rPr lang="en-US" altLang="ja-JP" sz="1600" dirty="0"/>
              <a:t>TR 33.855 Study on Security Aspects of the 5G Service Based Architecture</a:t>
            </a:r>
            <a:r>
              <a:rPr lang="en-US" altLang="sv-SE" sz="1600" dirty="0">
                <a:ea typeface="MS PGothic" panose="020B0600070205080204" pitchFamily="34" charset="-128"/>
                <a:sym typeface="Wingdings" panose="05000000000000000000" pitchFamily="2" charset="2"/>
              </a:rPr>
              <a:t> </a:t>
            </a:r>
            <a:endParaRPr lang="sv-SE" altLang="sv-SE" sz="1600" dirty="0"/>
          </a:p>
          <a:p>
            <a:r>
              <a:rPr lang="sv-SE" altLang="sv-SE" sz="1800" dirty="0"/>
              <a:t>TR 33.855:</a:t>
            </a:r>
          </a:p>
          <a:p>
            <a:pPr lvl="1"/>
            <a:r>
              <a:rPr lang="sv-SE" altLang="sv-SE" sz="1600" dirty="0"/>
              <a:t>19 Key issues (only 10 in scope of Rel-16)</a:t>
            </a:r>
          </a:p>
          <a:p>
            <a:pPr lvl="1"/>
            <a:r>
              <a:rPr lang="sv-SE" altLang="ja-JP" sz="1600" dirty="0">
                <a:sym typeface="Wingdings" panose="05000000000000000000" pitchFamily="2" charset="2"/>
              </a:rPr>
              <a:t>33</a:t>
            </a:r>
            <a:r>
              <a:rPr lang="en-US" altLang="ja-JP" sz="1600" dirty="0">
                <a:sym typeface="Wingdings" panose="05000000000000000000" pitchFamily="2" charset="2"/>
              </a:rPr>
              <a:t>  35</a:t>
            </a:r>
            <a:r>
              <a:rPr lang="sv-SE" altLang="sv-SE" sz="1600" dirty="0"/>
              <a:t> Solutions</a:t>
            </a:r>
          </a:p>
          <a:p>
            <a:pPr lvl="1"/>
            <a:r>
              <a:rPr lang="sv-SE" altLang="ja-JP" sz="1600" dirty="0">
                <a:sym typeface="Wingdings" panose="05000000000000000000" pitchFamily="2" charset="2"/>
              </a:rPr>
              <a:t>7</a:t>
            </a:r>
            <a:r>
              <a:rPr lang="en-US" altLang="ja-JP" sz="1600" dirty="0">
                <a:sym typeface="Wingdings" panose="05000000000000000000" pitchFamily="2" charset="2"/>
              </a:rPr>
              <a:t>  9</a:t>
            </a:r>
            <a:r>
              <a:rPr lang="sv-SE" altLang="sv-SE" sz="1600" dirty="0"/>
              <a:t> Conclusions</a:t>
            </a:r>
          </a:p>
          <a:p>
            <a:endParaRPr lang="sv-SE" altLang="sv-SE" sz="2000" dirty="0"/>
          </a:p>
        </p:txBody>
      </p:sp>
      <p:sp>
        <p:nvSpPr>
          <p:cNvPr id="28676" name="Content Placeholder 4">
            <a:extLst>
              <a:ext uri="{FF2B5EF4-FFF2-40B4-BE49-F238E27FC236}">
                <a16:creationId xmlns:a16="http://schemas.microsoft.com/office/drawing/2014/main" id="{E024541C-D063-4776-B0BB-C7561CE5D00D}"/>
              </a:ext>
            </a:extLst>
          </p:cNvPr>
          <p:cNvSpPr>
            <a:spLocks noGrp="1"/>
          </p:cNvSpPr>
          <p:nvPr>
            <p:ph idx="10"/>
          </p:nvPr>
        </p:nvSpPr>
        <p:spPr>
          <a:xfrm>
            <a:off x="6272213" y="1825625"/>
            <a:ext cx="5081587" cy="4351338"/>
          </a:xfrm>
        </p:spPr>
        <p:txBody>
          <a:bodyPr/>
          <a:lstStyle/>
          <a:p>
            <a:r>
              <a:rPr lang="en-US" altLang="sv-SE" sz="1800" dirty="0"/>
              <a:t>WI code</a:t>
            </a:r>
          </a:p>
          <a:p>
            <a:pPr lvl="1"/>
            <a:r>
              <a:rPr lang="en-US" altLang="sv-SE" sz="1400" dirty="0"/>
              <a:t>eSBA</a:t>
            </a:r>
          </a:p>
          <a:p>
            <a:r>
              <a:rPr lang="en-US" altLang="sv-SE" sz="1800" dirty="0"/>
              <a:t>Completion rate:</a:t>
            </a:r>
          </a:p>
          <a:p>
            <a:pPr lvl="1"/>
            <a:r>
              <a:rPr lang="sv-SE" altLang="sv-SE" sz="1400" dirty="0"/>
              <a:t>0% </a:t>
            </a:r>
            <a:r>
              <a:rPr lang="en-US" altLang="ja-JP" sz="1400" dirty="0">
                <a:sym typeface="Wingdings" panose="05000000000000000000" pitchFamily="2" charset="2"/>
              </a:rPr>
              <a:t> 45%</a:t>
            </a:r>
          </a:p>
          <a:p>
            <a:r>
              <a:rPr lang="en-US" altLang="sv-SE" sz="1800" dirty="0"/>
              <a:t>Target</a:t>
            </a:r>
          </a:p>
          <a:p>
            <a:pPr lvl="1"/>
            <a:r>
              <a:rPr lang="en-US" altLang="sv-SE" sz="1400" dirty="0"/>
              <a:t>Dec 19 </a:t>
            </a:r>
            <a:r>
              <a:rPr lang="en-US" altLang="ja-JP" sz="1400" dirty="0">
                <a:sym typeface="Wingdings" panose="05000000000000000000" pitchFamily="2" charset="2"/>
              </a:rPr>
              <a:t> </a:t>
            </a:r>
            <a:r>
              <a:rPr lang="en-US" altLang="sv-SE" sz="1400" dirty="0"/>
              <a:t>Mar 20</a:t>
            </a:r>
          </a:p>
          <a:p>
            <a:r>
              <a:rPr lang="en-US" altLang="sv-SE" sz="1800" dirty="0"/>
              <a:t>Documents</a:t>
            </a:r>
          </a:p>
          <a:p>
            <a:pPr lvl="1"/>
            <a:r>
              <a:rPr lang="en-US" altLang="sv-SE" sz="1600" dirty="0"/>
              <a:t>WID update to factor out N9 work in SP-191130</a:t>
            </a:r>
          </a:p>
          <a:p>
            <a:pPr lvl="1"/>
            <a:r>
              <a:rPr lang="en-US" altLang="en-US" sz="1600" dirty="0"/>
              <a:t>Rel-16 CR to TS 33.501 for approval in SP-191131</a:t>
            </a:r>
          </a:p>
          <a:p>
            <a:pPr lvl="1"/>
            <a:r>
              <a:rPr lang="en-US" altLang="sv-SE" sz="1600" dirty="0"/>
              <a:t>New WID on User Plane Gateway Function for Inter-PLMN Security in SP-191123</a:t>
            </a:r>
          </a:p>
          <a:p>
            <a:pPr lvl="1"/>
            <a:r>
              <a:rPr lang="en-US" altLang="en-US" sz="1600" dirty="0"/>
              <a:t>Rel-16 CR to TS 33.501 for approval in SP-191124</a:t>
            </a:r>
          </a:p>
          <a:p>
            <a:pPr lvl="1"/>
            <a:endParaRPr lang="en-US" altLang="sv-SE" sz="1600" dirty="0"/>
          </a:p>
          <a:p>
            <a:endParaRPr lang="sv-SE" altLang="sv-SE" sz="1800" dirty="0">
              <a:highlight>
                <a:srgbClr val="FFFF00"/>
              </a:highlight>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A8858C8-EC54-49FD-95A8-33728CE9D9AC}"/>
              </a:ext>
            </a:extLst>
          </p:cNvPr>
          <p:cNvSpPr>
            <a:spLocks noGrp="1"/>
          </p:cNvSpPr>
          <p:nvPr>
            <p:ph type="title"/>
          </p:nvPr>
        </p:nvSpPr>
        <p:spPr/>
        <p:txBody>
          <a:bodyPr/>
          <a:lstStyle/>
          <a:p>
            <a:r>
              <a:rPr lang="sv-SE" altLang="sv-SE" dirty="0"/>
              <a:t>Summary</a:t>
            </a:r>
          </a:p>
        </p:txBody>
      </p:sp>
      <p:sp>
        <p:nvSpPr>
          <p:cNvPr id="5123" name="Content Placeholder 2">
            <a:extLst>
              <a:ext uri="{FF2B5EF4-FFF2-40B4-BE49-F238E27FC236}">
                <a16:creationId xmlns:a16="http://schemas.microsoft.com/office/drawing/2014/main" id="{217E6A27-06FC-4FB7-BB5A-034788D74C35}"/>
              </a:ext>
            </a:extLst>
          </p:cNvPr>
          <p:cNvSpPr>
            <a:spLocks noGrp="1"/>
          </p:cNvSpPr>
          <p:nvPr>
            <p:ph idx="1"/>
          </p:nvPr>
        </p:nvSpPr>
        <p:spPr/>
        <p:txBody>
          <a:bodyPr/>
          <a:lstStyle/>
          <a:p>
            <a:r>
              <a:rPr lang="en-GB" altLang="ja-JP" sz="2400" dirty="0"/>
              <a:t>Specifications/Reports for approval</a:t>
            </a:r>
          </a:p>
          <a:p>
            <a:pPr lvl="1"/>
            <a:r>
              <a:rPr lang="en-US" altLang="ja-JP" sz="1800" dirty="0"/>
              <a:t>TR 33.835 Study on authentication and key management for applications based on 3GPP credential in 5G in SP-191142</a:t>
            </a:r>
          </a:p>
          <a:p>
            <a:pPr lvl="1"/>
            <a:r>
              <a:rPr lang="en-US" altLang="ja-JP" sz="1800" dirty="0"/>
              <a:t>TR 33.819 Study on security enhancements of 5GS for vertical and Local Area Network (LAN) services in SP-191143</a:t>
            </a:r>
          </a:p>
          <a:p>
            <a:r>
              <a:rPr lang="en-US" altLang="ja-JP" sz="2400" dirty="0"/>
              <a:t>Specifications/Reports for information</a:t>
            </a:r>
          </a:p>
          <a:p>
            <a:pPr lvl="1"/>
            <a:r>
              <a:rPr lang="en-US" altLang="ja-JP" sz="1800" dirty="0"/>
              <a:t>None</a:t>
            </a:r>
          </a:p>
          <a:p>
            <a:r>
              <a:rPr lang="en-US" altLang="ja-JP" sz="2400" dirty="0"/>
              <a:t>WIDs/SIDs for approval </a:t>
            </a:r>
          </a:p>
          <a:p>
            <a:pPr lvl="1"/>
            <a:r>
              <a:rPr lang="en-US" altLang="ja-JP" sz="1800" dirty="0"/>
              <a:t>New WID on Security Assurance Specification for IMS in SP-191128</a:t>
            </a:r>
          </a:p>
          <a:p>
            <a:pPr lvl="1"/>
            <a:r>
              <a:rPr lang="en-US" altLang="ja-JP" sz="1800" dirty="0"/>
              <a:t>New WID on 3GPP profiles for cryptographic algorithms and IETF protocols in SP-191129</a:t>
            </a:r>
          </a:p>
          <a:p>
            <a:pPr lvl="1"/>
            <a:r>
              <a:rPr lang="en-US" altLang="ja-JP" sz="1800" dirty="0"/>
              <a:t>New WID on Security Aspects of PARLOS in SP-191126</a:t>
            </a:r>
          </a:p>
          <a:p>
            <a:pPr lvl="1"/>
            <a:r>
              <a:rPr lang="en-US" altLang="ja-JP" sz="1800" dirty="0"/>
              <a:t>New WID on eV2X security in SP-191125</a:t>
            </a:r>
          </a:p>
          <a:p>
            <a:pPr lvl="1"/>
            <a:r>
              <a:rPr lang="en-US" altLang="ja-JP" sz="1800" dirty="0"/>
              <a:t>New WID for User Plane Gateway Function for the Inter-PLMN Security in SP-191124</a:t>
            </a:r>
          </a:p>
          <a:p>
            <a:pPr lvl="1"/>
            <a:r>
              <a:rPr lang="en-US" altLang="ja-JP" sz="1800" dirty="0"/>
              <a:t>Update to 5G_eSBA WID in SP-191130</a:t>
            </a:r>
          </a:p>
          <a:p>
            <a:endParaRPr lang="en-GB" altLang="ja-JP" sz="2400" dirty="0">
              <a:highlight>
                <a:srgbClr val="FFFF00"/>
              </a:highlight>
            </a:endParaRPr>
          </a:p>
          <a:p>
            <a:pPr lvl="1"/>
            <a:endParaRPr lang="en-US" altLang="ja-JP" sz="2000" dirty="0">
              <a:highlight>
                <a:srgbClr val="FFFF00"/>
              </a:highlight>
            </a:endParaRPr>
          </a:p>
          <a:p>
            <a:pPr lvl="1"/>
            <a:endParaRPr lang="en-US" altLang="ja-JP" sz="2000" dirty="0">
              <a:highlight>
                <a:srgbClr val="FFFF00"/>
              </a:highlight>
            </a:endParaRPr>
          </a:p>
          <a:p>
            <a:pPr lvl="1"/>
            <a:endParaRPr lang="en-US" altLang="ja-JP" sz="2000" dirty="0"/>
          </a:p>
          <a:p>
            <a:pPr lvl="1"/>
            <a:endParaRPr lang="en-GB" altLang="ja-JP" sz="2000" dirty="0">
              <a:highlight>
                <a:srgbClr val="FFFF00"/>
              </a:highlight>
            </a:endParaRPr>
          </a:p>
          <a:p>
            <a:pPr marL="0" indent="0">
              <a:buNone/>
            </a:pPr>
            <a:endParaRPr lang="sv-SE" altLang="sv-SE"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4149318" cy="4392612"/>
          </a:xfrm>
        </p:spPr>
        <p:txBody>
          <a:bodyPr/>
          <a:lstStyle/>
          <a:p>
            <a:r>
              <a:rPr lang="sv-SE" dirty="0"/>
              <a:t>Two main security topics:</a:t>
            </a:r>
          </a:p>
          <a:p>
            <a:pPr marL="827088" lvl="1" indent="-457200">
              <a:buFont typeface="+mj-lt"/>
              <a:buAutoNum type="arabicPeriod"/>
            </a:pPr>
            <a:r>
              <a:rPr lang="sv-SE" dirty="0"/>
              <a:t>The security procedures to support the introduction of the Service Communication Proxy</a:t>
            </a:r>
          </a:p>
          <a:p>
            <a:pPr marL="827088" lvl="1" indent="-457200">
              <a:buFont typeface="+mj-lt"/>
              <a:buAutoNum type="arabicPeriod"/>
            </a:pPr>
            <a:r>
              <a:rPr lang="sv-SE" dirty="0"/>
              <a:t>Security of the N9 interface in roaming scenarios</a:t>
            </a:r>
          </a:p>
          <a:p>
            <a:pPr lvl="2"/>
            <a:endParaRPr lang="sv-SE" dirty="0"/>
          </a:p>
          <a:p>
            <a:endParaRPr lang="sv-SE" dirty="0"/>
          </a:p>
          <a:p>
            <a:pPr lvl="1"/>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316759"/>
            <a:ext cx="8353426" cy="1081088"/>
          </a:xfrm>
        </p:spPr>
        <p:txBody>
          <a:bodyPr/>
          <a:lstStyle/>
          <a:p>
            <a:r>
              <a:rPr lang="en-US" sz="4000" dirty="0"/>
              <a:t>Security Aspects of the 5G Service Based Architecture - Overview</a:t>
            </a:r>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9959" y="1804219"/>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33.855</a:t>
            </a:r>
            <a:endParaRPr lang="sv-SE" sz="2000" b="1" dirty="0">
              <a:solidFill>
                <a:schemeClr val="accent1">
                  <a:lumMod val="75000"/>
                </a:schemeClr>
              </a:solidFill>
            </a:endParaRPr>
          </a:p>
        </p:txBody>
      </p:sp>
      <p:sp>
        <p:nvSpPr>
          <p:cNvPr id="5" name="Rectangle 4">
            <a:extLst>
              <a:ext uri="{FF2B5EF4-FFF2-40B4-BE49-F238E27FC236}">
                <a16:creationId xmlns:a16="http://schemas.microsoft.com/office/drawing/2014/main" id="{6511F8B5-DBC8-4E75-8B83-B7CB70782E4A}"/>
              </a:ext>
            </a:extLst>
          </p:cNvPr>
          <p:cNvSpPr/>
          <p:nvPr/>
        </p:nvSpPr>
        <p:spPr bwMode="auto">
          <a:xfrm>
            <a:off x="7801014" y="3780784"/>
            <a:ext cx="2437904" cy="258409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7" name="Rectangle 6">
            <a:extLst>
              <a:ext uri="{FF2B5EF4-FFF2-40B4-BE49-F238E27FC236}">
                <a16:creationId xmlns:a16="http://schemas.microsoft.com/office/drawing/2014/main" id="{2F0C1774-8A25-40CE-9614-90462DD7D66D}"/>
              </a:ext>
            </a:extLst>
          </p:cNvPr>
          <p:cNvSpPr/>
          <p:nvPr/>
        </p:nvSpPr>
        <p:spPr bwMode="auto">
          <a:xfrm>
            <a:off x="4766807" y="3784979"/>
            <a:ext cx="2437904" cy="257990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1" name="TextBox 10">
            <a:extLst>
              <a:ext uri="{FF2B5EF4-FFF2-40B4-BE49-F238E27FC236}">
                <a16:creationId xmlns:a16="http://schemas.microsoft.com/office/drawing/2014/main" id="{B9F6891A-E9C9-4BEB-8EEF-4CFB85F9ECC3}"/>
              </a:ext>
            </a:extLst>
          </p:cNvPr>
          <p:cNvSpPr txBox="1"/>
          <p:nvPr/>
        </p:nvSpPr>
        <p:spPr bwMode="auto">
          <a:xfrm>
            <a:off x="5121895" y="462248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7C7EE2EC-B0E2-4160-B972-0B451E790BE2}"/>
              </a:ext>
            </a:extLst>
          </p:cNvPr>
          <p:cNvSpPr txBox="1"/>
          <p:nvPr/>
        </p:nvSpPr>
        <p:spPr bwMode="auto">
          <a:xfrm>
            <a:off x="5865717" y="548086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5" name="TextBox 14">
            <a:extLst>
              <a:ext uri="{FF2B5EF4-FFF2-40B4-BE49-F238E27FC236}">
                <a16:creationId xmlns:a16="http://schemas.microsoft.com/office/drawing/2014/main" id="{E90DDA45-917C-4EA8-9181-892BDFB133EF}"/>
              </a:ext>
            </a:extLst>
          </p:cNvPr>
          <p:cNvSpPr txBox="1"/>
          <p:nvPr/>
        </p:nvSpPr>
        <p:spPr bwMode="auto">
          <a:xfrm>
            <a:off x="8577533"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6" name="TextBox 15">
            <a:extLst>
              <a:ext uri="{FF2B5EF4-FFF2-40B4-BE49-F238E27FC236}">
                <a16:creationId xmlns:a16="http://schemas.microsoft.com/office/drawing/2014/main" id="{8FE5A9F0-0F68-4C7C-9BE7-A7B401808DB7}"/>
              </a:ext>
            </a:extLst>
          </p:cNvPr>
          <p:cNvSpPr txBox="1"/>
          <p:nvPr/>
        </p:nvSpPr>
        <p:spPr bwMode="auto">
          <a:xfrm>
            <a:off x="5859531"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8" name="TextBox 17">
            <a:extLst>
              <a:ext uri="{FF2B5EF4-FFF2-40B4-BE49-F238E27FC236}">
                <a16:creationId xmlns:a16="http://schemas.microsoft.com/office/drawing/2014/main" id="{5F1EDF71-A967-4AF7-8D36-31BD6FB41E1E}"/>
              </a:ext>
            </a:extLst>
          </p:cNvPr>
          <p:cNvSpPr txBox="1"/>
          <p:nvPr/>
        </p:nvSpPr>
        <p:spPr bwMode="auto">
          <a:xfrm>
            <a:off x="9318466" y="461214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9" name="TextBox 18">
            <a:extLst>
              <a:ext uri="{FF2B5EF4-FFF2-40B4-BE49-F238E27FC236}">
                <a16:creationId xmlns:a16="http://schemas.microsoft.com/office/drawing/2014/main" id="{42481680-0D01-4C03-8081-6E25B1B887F1}"/>
              </a:ext>
            </a:extLst>
          </p:cNvPr>
          <p:cNvSpPr txBox="1"/>
          <p:nvPr/>
        </p:nvSpPr>
        <p:spPr bwMode="auto">
          <a:xfrm>
            <a:off x="8723043" y="547507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22" name="Straight Connector 21">
            <a:extLst>
              <a:ext uri="{FF2B5EF4-FFF2-40B4-BE49-F238E27FC236}">
                <a16:creationId xmlns:a16="http://schemas.microsoft.com/office/drawing/2014/main" id="{1D4079C8-102F-4BD9-88CA-42E4BDDA3219}"/>
              </a:ext>
            </a:extLst>
          </p:cNvPr>
          <p:cNvCxnSpPr>
            <a:cxnSpLocks/>
            <a:endCxn id="16" idx="1"/>
          </p:cNvCxnSpPr>
          <p:nvPr/>
        </p:nvCxnSpPr>
        <p:spPr bwMode="auto">
          <a:xfrm>
            <a:off x="4889433" y="4239470"/>
            <a:ext cx="970098"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E27ED26-6641-4A89-B9E6-527CD9162ACC}"/>
              </a:ext>
            </a:extLst>
          </p:cNvPr>
          <p:cNvCxnSpPr>
            <a:cxnSpLocks/>
          </p:cNvCxnSpPr>
          <p:nvPr/>
        </p:nvCxnSpPr>
        <p:spPr bwMode="auto">
          <a:xfrm>
            <a:off x="9061499" y="4239470"/>
            <a:ext cx="937265"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8" name="Straight Connector 27">
            <a:extLst>
              <a:ext uri="{FF2B5EF4-FFF2-40B4-BE49-F238E27FC236}">
                <a16:creationId xmlns:a16="http://schemas.microsoft.com/office/drawing/2014/main" id="{69A75A5D-5343-40DF-A58A-57E04A8E5849}"/>
              </a:ext>
            </a:extLst>
          </p:cNvPr>
          <p:cNvCxnSpPr>
            <a:stCxn id="11" idx="0"/>
          </p:cNvCxnSpPr>
          <p:nvPr/>
        </p:nvCxnSpPr>
        <p:spPr bwMode="auto">
          <a:xfrm flipV="1">
            <a:off x="5363878" y="4249814"/>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9" name="Straight Connector 28">
            <a:extLst>
              <a:ext uri="{FF2B5EF4-FFF2-40B4-BE49-F238E27FC236}">
                <a16:creationId xmlns:a16="http://schemas.microsoft.com/office/drawing/2014/main" id="{FF342E5E-1480-42D3-8568-649E8282A217}"/>
              </a:ext>
            </a:extLst>
          </p:cNvPr>
          <p:cNvCxnSpPr>
            <a:cxnSpLocks/>
            <a:stCxn id="16" idx="3"/>
            <a:endCxn id="15" idx="1"/>
          </p:cNvCxnSpPr>
          <p:nvPr/>
        </p:nvCxnSpPr>
        <p:spPr bwMode="auto">
          <a:xfrm>
            <a:off x="6343497" y="4239470"/>
            <a:ext cx="2234036"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2" name="Straight Connector 31">
            <a:extLst>
              <a:ext uri="{FF2B5EF4-FFF2-40B4-BE49-F238E27FC236}">
                <a16:creationId xmlns:a16="http://schemas.microsoft.com/office/drawing/2014/main" id="{EE98AB95-FE58-45F4-AD5B-4687BC019C66}"/>
              </a:ext>
            </a:extLst>
          </p:cNvPr>
          <p:cNvCxnSpPr>
            <a:cxnSpLocks/>
            <a:stCxn id="18" idx="0"/>
          </p:cNvCxnSpPr>
          <p:nvPr/>
        </p:nvCxnSpPr>
        <p:spPr bwMode="auto">
          <a:xfrm flipV="1">
            <a:off x="9560449" y="4239470"/>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6" name="Straight Connector 35">
            <a:extLst>
              <a:ext uri="{FF2B5EF4-FFF2-40B4-BE49-F238E27FC236}">
                <a16:creationId xmlns:a16="http://schemas.microsoft.com/office/drawing/2014/main" id="{FE70A349-E46D-42D9-BC16-0B1ED4804EED}"/>
              </a:ext>
            </a:extLst>
          </p:cNvPr>
          <p:cNvCxnSpPr>
            <a:cxnSpLocks/>
          </p:cNvCxnSpPr>
          <p:nvPr/>
        </p:nvCxnSpPr>
        <p:spPr bwMode="auto">
          <a:xfrm flipV="1">
            <a:off x="6349687" y="5939187"/>
            <a:ext cx="2373356" cy="578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9" name="Oval 38">
            <a:extLst>
              <a:ext uri="{FF2B5EF4-FFF2-40B4-BE49-F238E27FC236}">
                <a16:creationId xmlns:a16="http://schemas.microsoft.com/office/drawing/2014/main" id="{06159D59-F62B-41DD-80EF-815B1E6E6DBC}"/>
              </a:ext>
            </a:extLst>
          </p:cNvPr>
          <p:cNvSpPr/>
          <p:nvPr/>
        </p:nvSpPr>
        <p:spPr bwMode="auto">
          <a:xfrm>
            <a:off x="5311815" y="4575357"/>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Oval 41">
            <a:extLst>
              <a:ext uri="{FF2B5EF4-FFF2-40B4-BE49-F238E27FC236}">
                <a16:creationId xmlns:a16="http://schemas.microsoft.com/office/drawing/2014/main" id="{F4FD6057-038C-49E7-8D73-8139C4B5653E}"/>
              </a:ext>
            </a:extLst>
          </p:cNvPr>
          <p:cNvSpPr/>
          <p:nvPr/>
        </p:nvSpPr>
        <p:spPr bwMode="auto">
          <a:xfrm>
            <a:off x="9501543" y="4567890"/>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6" name="TextBox 45">
            <a:extLst>
              <a:ext uri="{FF2B5EF4-FFF2-40B4-BE49-F238E27FC236}">
                <a16:creationId xmlns:a16="http://schemas.microsoft.com/office/drawing/2014/main" id="{848CAE01-FC48-46A3-B22A-E3A8F74A59F0}"/>
              </a:ext>
            </a:extLst>
          </p:cNvPr>
          <p:cNvSpPr txBox="1"/>
          <p:nvPr/>
        </p:nvSpPr>
        <p:spPr bwMode="auto">
          <a:xfrm>
            <a:off x="7348720" y="5866145"/>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N9</a:t>
            </a:r>
          </a:p>
        </p:txBody>
      </p:sp>
      <p:sp>
        <p:nvSpPr>
          <p:cNvPr id="47" name="TextBox 46">
            <a:extLst>
              <a:ext uri="{FF2B5EF4-FFF2-40B4-BE49-F238E27FC236}">
                <a16:creationId xmlns:a16="http://schemas.microsoft.com/office/drawing/2014/main" id="{76C03AF9-46E8-4EDA-984D-75E92C1BDF89}"/>
              </a:ext>
            </a:extLst>
          </p:cNvPr>
          <p:cNvSpPr txBox="1"/>
          <p:nvPr/>
        </p:nvSpPr>
        <p:spPr bwMode="auto">
          <a:xfrm>
            <a:off x="7303587" y="4128322"/>
            <a:ext cx="42140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N32</a:t>
            </a:r>
          </a:p>
        </p:txBody>
      </p:sp>
      <p:sp>
        <p:nvSpPr>
          <p:cNvPr id="65" name="TextBox 64">
            <a:extLst>
              <a:ext uri="{FF2B5EF4-FFF2-40B4-BE49-F238E27FC236}">
                <a16:creationId xmlns:a16="http://schemas.microsoft.com/office/drawing/2014/main" id="{40280511-20DB-4308-907B-C7B8AD91C0E1}"/>
              </a:ext>
            </a:extLst>
          </p:cNvPr>
          <p:cNvSpPr txBox="1"/>
          <p:nvPr/>
        </p:nvSpPr>
        <p:spPr bwMode="auto">
          <a:xfrm>
            <a:off x="4720003" y="3768612"/>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Visited PLMN</a:t>
            </a:r>
          </a:p>
        </p:txBody>
      </p:sp>
      <p:sp>
        <p:nvSpPr>
          <p:cNvPr id="66" name="TextBox 65">
            <a:extLst>
              <a:ext uri="{FF2B5EF4-FFF2-40B4-BE49-F238E27FC236}">
                <a16:creationId xmlns:a16="http://schemas.microsoft.com/office/drawing/2014/main" id="{0CFF18DE-AF68-4CF0-86A6-529D05A7C000}"/>
              </a:ext>
            </a:extLst>
          </p:cNvPr>
          <p:cNvSpPr txBox="1"/>
          <p:nvPr/>
        </p:nvSpPr>
        <p:spPr bwMode="auto">
          <a:xfrm>
            <a:off x="9165675" y="3780784"/>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Home PLMN</a:t>
            </a:r>
          </a:p>
        </p:txBody>
      </p:sp>
      <p:cxnSp>
        <p:nvCxnSpPr>
          <p:cNvPr id="82" name="Connector: Elbow 81">
            <a:extLst>
              <a:ext uri="{FF2B5EF4-FFF2-40B4-BE49-F238E27FC236}">
                <a16:creationId xmlns:a16="http://schemas.microsoft.com/office/drawing/2014/main" id="{EBE2206C-1A82-4561-8BA2-92052AD3118B}"/>
              </a:ext>
            </a:extLst>
          </p:cNvPr>
          <p:cNvCxnSpPr>
            <a:stCxn id="12" idx="1"/>
            <a:endCxn id="11" idx="2"/>
          </p:cNvCxnSpPr>
          <p:nvPr/>
        </p:nvCxnSpPr>
        <p:spPr bwMode="auto">
          <a:xfrm rot="10800000">
            <a:off x="5363879" y="5368382"/>
            <a:ext cx="501839" cy="485150"/>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6" name="TextBox 55">
            <a:extLst>
              <a:ext uri="{FF2B5EF4-FFF2-40B4-BE49-F238E27FC236}">
                <a16:creationId xmlns:a16="http://schemas.microsoft.com/office/drawing/2014/main" id="{8E7D1992-DA61-4630-A3C0-B05514B28400}"/>
              </a:ext>
            </a:extLst>
          </p:cNvPr>
          <p:cNvSpPr txBox="1"/>
          <p:nvPr/>
        </p:nvSpPr>
        <p:spPr bwMode="auto">
          <a:xfrm>
            <a:off x="5288248"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cxnSp>
        <p:nvCxnSpPr>
          <p:cNvPr id="88" name="Connector: Elbow 87">
            <a:extLst>
              <a:ext uri="{FF2B5EF4-FFF2-40B4-BE49-F238E27FC236}">
                <a16:creationId xmlns:a16="http://schemas.microsoft.com/office/drawing/2014/main" id="{A13C6C4F-DA20-4B18-B68A-9A18CAB5894F}"/>
              </a:ext>
            </a:extLst>
          </p:cNvPr>
          <p:cNvCxnSpPr>
            <a:stCxn id="19" idx="3"/>
            <a:endCxn id="18" idx="2"/>
          </p:cNvCxnSpPr>
          <p:nvPr/>
        </p:nvCxnSpPr>
        <p:spPr bwMode="auto">
          <a:xfrm flipV="1">
            <a:off x="9207013" y="5358038"/>
            <a:ext cx="353436" cy="489709"/>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0" name="TextBox 49">
            <a:extLst>
              <a:ext uri="{FF2B5EF4-FFF2-40B4-BE49-F238E27FC236}">
                <a16:creationId xmlns:a16="http://schemas.microsoft.com/office/drawing/2014/main" id="{EB88357A-9060-44A8-B83C-E5C0638DAC61}"/>
              </a:ext>
            </a:extLst>
          </p:cNvPr>
          <p:cNvSpPr txBox="1"/>
          <p:nvPr/>
        </p:nvSpPr>
        <p:spPr bwMode="auto">
          <a:xfrm>
            <a:off x="9372364"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sp>
        <p:nvSpPr>
          <p:cNvPr id="89" name="TextBox 88">
            <a:extLst>
              <a:ext uri="{FF2B5EF4-FFF2-40B4-BE49-F238E27FC236}">
                <a16:creationId xmlns:a16="http://schemas.microsoft.com/office/drawing/2014/main" id="{58084423-E06D-4692-8444-81498C67D1F0}"/>
              </a:ext>
            </a:extLst>
          </p:cNvPr>
          <p:cNvSpPr txBox="1"/>
          <p:nvPr/>
        </p:nvSpPr>
        <p:spPr bwMode="auto">
          <a:xfrm>
            <a:off x="6624323" y="4889316"/>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sp>
        <p:nvSpPr>
          <p:cNvPr id="90" name="TextBox 89">
            <a:extLst>
              <a:ext uri="{FF2B5EF4-FFF2-40B4-BE49-F238E27FC236}">
                <a16:creationId xmlns:a16="http://schemas.microsoft.com/office/drawing/2014/main" id="{93ED8E32-B56B-4FBB-BDB8-E61B3BED6F2F}"/>
              </a:ext>
            </a:extLst>
          </p:cNvPr>
          <p:cNvSpPr txBox="1"/>
          <p:nvPr/>
        </p:nvSpPr>
        <p:spPr bwMode="auto">
          <a:xfrm>
            <a:off x="7891019" y="4885189"/>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cxnSp>
        <p:nvCxnSpPr>
          <p:cNvPr id="92" name="Connector: Elbow 91">
            <a:extLst>
              <a:ext uri="{FF2B5EF4-FFF2-40B4-BE49-F238E27FC236}">
                <a16:creationId xmlns:a16="http://schemas.microsoft.com/office/drawing/2014/main" id="{19912E12-E147-4C01-82C8-C45D408E2F97}"/>
              </a:ext>
            </a:extLst>
          </p:cNvPr>
          <p:cNvCxnSpPr>
            <a:stCxn id="16" idx="2"/>
            <a:endCxn id="89" idx="0"/>
          </p:cNvCxnSpPr>
          <p:nvPr/>
        </p:nvCxnSpPr>
        <p:spPr bwMode="auto">
          <a:xfrm rot="16200000" flipH="1">
            <a:off x="6345323" y="4368333"/>
            <a:ext cx="277174" cy="764792"/>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4" name="Connector: Elbow 93">
            <a:extLst>
              <a:ext uri="{FF2B5EF4-FFF2-40B4-BE49-F238E27FC236}">
                <a16:creationId xmlns:a16="http://schemas.microsoft.com/office/drawing/2014/main" id="{E312EEE4-9EC3-4112-9DB4-334D8F7B216C}"/>
              </a:ext>
            </a:extLst>
          </p:cNvPr>
          <p:cNvCxnSpPr>
            <a:cxnSpLocks/>
            <a:stCxn id="89" idx="1"/>
            <a:endCxn id="11" idx="3"/>
          </p:cNvCxnSpPr>
          <p:nvPr/>
        </p:nvCxnSpPr>
        <p:spPr bwMode="auto">
          <a:xfrm rot="10800000">
            <a:off x="5605861" y="4995434"/>
            <a:ext cx="1018462" cy="266554"/>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cxnSp>
        <p:nvCxnSpPr>
          <p:cNvPr id="96" name="Connector: Elbow 95">
            <a:extLst>
              <a:ext uri="{FF2B5EF4-FFF2-40B4-BE49-F238E27FC236}">
                <a16:creationId xmlns:a16="http://schemas.microsoft.com/office/drawing/2014/main" id="{A3B4C7E4-832D-436D-AAB5-A2D61758C3AE}"/>
              </a:ext>
            </a:extLst>
          </p:cNvPr>
          <p:cNvCxnSpPr>
            <a:stCxn id="90" idx="0"/>
            <a:endCxn id="15" idx="2"/>
          </p:cNvCxnSpPr>
          <p:nvPr/>
        </p:nvCxnSpPr>
        <p:spPr bwMode="auto">
          <a:xfrm rot="5400000" flipH="1" flipV="1">
            <a:off x="8339736" y="4405409"/>
            <a:ext cx="273047" cy="686514"/>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8" name="Connector: Elbow 97">
            <a:extLst>
              <a:ext uri="{FF2B5EF4-FFF2-40B4-BE49-F238E27FC236}">
                <a16:creationId xmlns:a16="http://schemas.microsoft.com/office/drawing/2014/main" id="{3BB66C6F-3967-4C9A-BAB9-7F4B8C38BD1B}"/>
              </a:ext>
            </a:extLst>
          </p:cNvPr>
          <p:cNvCxnSpPr>
            <a:cxnSpLocks/>
            <a:stCxn id="90" idx="3"/>
            <a:endCxn id="18" idx="1"/>
          </p:cNvCxnSpPr>
          <p:nvPr/>
        </p:nvCxnSpPr>
        <p:spPr bwMode="auto">
          <a:xfrm flipV="1">
            <a:off x="8374985" y="4985090"/>
            <a:ext cx="943481" cy="272771"/>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sp>
        <p:nvSpPr>
          <p:cNvPr id="99" name="TextBox 98">
            <a:extLst>
              <a:ext uri="{FF2B5EF4-FFF2-40B4-BE49-F238E27FC236}">
                <a16:creationId xmlns:a16="http://schemas.microsoft.com/office/drawing/2014/main" id="{45EAFBB5-97B9-4926-A3F9-5768FADDC7D2}"/>
              </a:ext>
            </a:extLst>
          </p:cNvPr>
          <p:cNvSpPr txBox="1"/>
          <p:nvPr/>
        </p:nvSpPr>
        <p:spPr bwMode="auto">
          <a:xfrm>
            <a:off x="6311950" y="4645521"/>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0" name="TextBox 99">
            <a:extLst>
              <a:ext uri="{FF2B5EF4-FFF2-40B4-BE49-F238E27FC236}">
                <a16:creationId xmlns:a16="http://schemas.microsoft.com/office/drawing/2014/main" id="{38C11D4A-A536-43AF-BA68-3F57D4BD4FA4}"/>
              </a:ext>
            </a:extLst>
          </p:cNvPr>
          <p:cNvSpPr txBox="1"/>
          <p:nvPr/>
        </p:nvSpPr>
        <p:spPr bwMode="auto">
          <a:xfrm>
            <a:off x="6011629" y="50175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1" name="TextBox 100">
            <a:extLst>
              <a:ext uri="{FF2B5EF4-FFF2-40B4-BE49-F238E27FC236}">
                <a16:creationId xmlns:a16="http://schemas.microsoft.com/office/drawing/2014/main" id="{E3B06713-2C05-4A05-AA08-0B7571F81DE7}"/>
              </a:ext>
            </a:extLst>
          </p:cNvPr>
          <p:cNvSpPr txBox="1"/>
          <p:nvPr/>
        </p:nvSpPr>
        <p:spPr bwMode="auto">
          <a:xfrm>
            <a:off x="8382976" y="4662894"/>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2" name="TextBox 101">
            <a:extLst>
              <a:ext uri="{FF2B5EF4-FFF2-40B4-BE49-F238E27FC236}">
                <a16:creationId xmlns:a16="http://schemas.microsoft.com/office/drawing/2014/main" id="{542943B0-96ED-4983-A9FB-A9B820D3B027}"/>
              </a:ext>
            </a:extLst>
          </p:cNvPr>
          <p:cNvSpPr txBox="1"/>
          <p:nvPr/>
        </p:nvSpPr>
        <p:spPr bwMode="auto">
          <a:xfrm>
            <a:off x="8755489" y="500222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4" name="TextBox 103">
            <a:extLst>
              <a:ext uri="{FF2B5EF4-FFF2-40B4-BE49-F238E27FC236}">
                <a16:creationId xmlns:a16="http://schemas.microsoft.com/office/drawing/2014/main" id="{068CCD44-B361-4D4B-9261-1FCFFC1A2667}"/>
              </a:ext>
            </a:extLst>
          </p:cNvPr>
          <p:cNvSpPr txBox="1"/>
          <p:nvPr/>
        </p:nvSpPr>
        <p:spPr bwMode="auto">
          <a:xfrm>
            <a:off x="6605052" y="3007177"/>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5" name="TextBox 104">
            <a:extLst>
              <a:ext uri="{FF2B5EF4-FFF2-40B4-BE49-F238E27FC236}">
                <a16:creationId xmlns:a16="http://schemas.microsoft.com/office/drawing/2014/main" id="{E9977944-3241-43C4-AAF2-EEE33BDCC8A8}"/>
              </a:ext>
            </a:extLst>
          </p:cNvPr>
          <p:cNvSpPr txBox="1"/>
          <p:nvPr/>
        </p:nvSpPr>
        <p:spPr bwMode="auto">
          <a:xfrm>
            <a:off x="9785628" y="300073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6" name="TextBox 105">
            <a:extLst>
              <a:ext uri="{FF2B5EF4-FFF2-40B4-BE49-F238E27FC236}">
                <a16:creationId xmlns:a16="http://schemas.microsoft.com/office/drawing/2014/main" id="{C3B5D1EC-85A1-4882-8887-6FC32E2213CB}"/>
              </a:ext>
            </a:extLst>
          </p:cNvPr>
          <p:cNvSpPr txBox="1"/>
          <p:nvPr/>
        </p:nvSpPr>
        <p:spPr bwMode="auto">
          <a:xfrm>
            <a:off x="8195340" y="3004863"/>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SCP</a:t>
            </a:r>
            <a:br>
              <a:rPr lang="en-US" sz="1200" dirty="0">
                <a:solidFill>
                  <a:srgbClr val="FF0000"/>
                </a:solidFill>
              </a:rPr>
            </a:br>
            <a:endParaRPr lang="en-US" sz="1200" dirty="0">
              <a:solidFill>
                <a:srgbClr val="FF0000"/>
              </a:solidFill>
            </a:endParaRPr>
          </a:p>
        </p:txBody>
      </p:sp>
      <p:sp>
        <p:nvSpPr>
          <p:cNvPr id="107" name="TextBox 106">
            <a:extLst>
              <a:ext uri="{FF2B5EF4-FFF2-40B4-BE49-F238E27FC236}">
                <a16:creationId xmlns:a16="http://schemas.microsoft.com/office/drawing/2014/main" id="{DB61546B-E5AD-4036-A9BA-BE1C90386821}"/>
              </a:ext>
            </a:extLst>
          </p:cNvPr>
          <p:cNvSpPr txBox="1"/>
          <p:nvPr/>
        </p:nvSpPr>
        <p:spPr bwMode="auto">
          <a:xfrm>
            <a:off x="8193223" y="175761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NRF</a:t>
            </a:r>
          </a:p>
          <a:p>
            <a:pPr algn="ctr">
              <a:buClr>
                <a:schemeClr val="tx1"/>
              </a:buClr>
            </a:pPr>
            <a:br>
              <a:rPr lang="en-US" sz="1200" dirty="0"/>
            </a:br>
            <a:br>
              <a:rPr lang="en-US" sz="1200" dirty="0"/>
            </a:br>
            <a:endParaRPr lang="en-US" sz="1200" dirty="0"/>
          </a:p>
        </p:txBody>
      </p:sp>
      <p:cxnSp>
        <p:nvCxnSpPr>
          <p:cNvPr id="109" name="Straight Arrow Connector 108">
            <a:extLst>
              <a:ext uri="{FF2B5EF4-FFF2-40B4-BE49-F238E27FC236}">
                <a16:creationId xmlns:a16="http://schemas.microsoft.com/office/drawing/2014/main" id="{79E48FA7-ADF6-488D-B425-4041EF27A8C8}"/>
              </a:ext>
            </a:extLst>
          </p:cNvPr>
          <p:cNvCxnSpPr>
            <a:stCxn id="104" idx="3"/>
            <a:endCxn id="105" idx="1"/>
          </p:cNvCxnSpPr>
          <p:nvPr/>
        </p:nvCxnSpPr>
        <p:spPr bwMode="auto">
          <a:xfrm flipV="1">
            <a:off x="7089018" y="3373683"/>
            <a:ext cx="2696610" cy="6442"/>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11" name="Straight Arrow Connector 110">
            <a:extLst>
              <a:ext uri="{FF2B5EF4-FFF2-40B4-BE49-F238E27FC236}">
                <a16:creationId xmlns:a16="http://schemas.microsoft.com/office/drawing/2014/main" id="{BFB8089B-6639-4518-8E69-9D371CDCD56A}"/>
              </a:ext>
            </a:extLst>
          </p:cNvPr>
          <p:cNvCxnSpPr/>
          <p:nvPr/>
        </p:nvCxnSpPr>
        <p:spPr bwMode="auto">
          <a:xfrm>
            <a:off x="7089018"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5" name="Straight Arrow Connector 114">
            <a:extLst>
              <a:ext uri="{FF2B5EF4-FFF2-40B4-BE49-F238E27FC236}">
                <a16:creationId xmlns:a16="http://schemas.microsoft.com/office/drawing/2014/main" id="{30F3A223-A4F4-46A1-81B0-49ACFC151485}"/>
              </a:ext>
            </a:extLst>
          </p:cNvPr>
          <p:cNvCxnSpPr/>
          <p:nvPr/>
        </p:nvCxnSpPr>
        <p:spPr bwMode="auto">
          <a:xfrm flipH="1">
            <a:off x="8679306"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7" name="Straight Arrow Connector 116">
            <a:extLst>
              <a:ext uri="{FF2B5EF4-FFF2-40B4-BE49-F238E27FC236}">
                <a16:creationId xmlns:a16="http://schemas.microsoft.com/office/drawing/2014/main" id="{544C0040-C08D-423B-8FC2-B8ABF4066507}"/>
              </a:ext>
            </a:extLst>
          </p:cNvPr>
          <p:cNvCxnSpPr>
            <a:stCxn id="106" idx="0"/>
            <a:endCxn id="107" idx="2"/>
          </p:cNvCxnSpPr>
          <p:nvPr/>
        </p:nvCxnSpPr>
        <p:spPr bwMode="auto">
          <a:xfrm flipH="1" flipV="1">
            <a:off x="8435206" y="2503512"/>
            <a:ext cx="2117" cy="501351"/>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9" name="Connector: Elbow 118">
            <a:extLst>
              <a:ext uri="{FF2B5EF4-FFF2-40B4-BE49-F238E27FC236}">
                <a16:creationId xmlns:a16="http://schemas.microsoft.com/office/drawing/2014/main" id="{CDDCB2A5-B969-418C-BE98-4504F08A02B2}"/>
              </a:ext>
            </a:extLst>
          </p:cNvPr>
          <p:cNvCxnSpPr>
            <a:stCxn id="104" idx="0"/>
            <a:endCxn id="107" idx="1"/>
          </p:cNvCxnSpPr>
          <p:nvPr/>
        </p:nvCxnSpPr>
        <p:spPr bwMode="auto">
          <a:xfrm rot="5400000" flipH="1" flipV="1">
            <a:off x="7081823" y="1895777"/>
            <a:ext cx="876613" cy="1346188"/>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3" name="Connector: Elbow 122">
            <a:extLst>
              <a:ext uri="{FF2B5EF4-FFF2-40B4-BE49-F238E27FC236}">
                <a16:creationId xmlns:a16="http://schemas.microsoft.com/office/drawing/2014/main" id="{317BA410-B75A-443B-AC22-1607068C0E98}"/>
              </a:ext>
            </a:extLst>
          </p:cNvPr>
          <p:cNvCxnSpPr>
            <a:stCxn id="107" idx="3"/>
            <a:endCxn id="105" idx="0"/>
          </p:cNvCxnSpPr>
          <p:nvPr/>
        </p:nvCxnSpPr>
        <p:spPr bwMode="auto">
          <a:xfrm>
            <a:off x="8677189" y="2130564"/>
            <a:ext cx="1350422" cy="870171"/>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5" name="Straight Connector 124">
            <a:extLst>
              <a:ext uri="{FF2B5EF4-FFF2-40B4-BE49-F238E27FC236}">
                <a16:creationId xmlns:a16="http://schemas.microsoft.com/office/drawing/2014/main" id="{AB16E5A9-7C38-4871-80FD-18C5DCB6D813}"/>
              </a:ext>
            </a:extLst>
          </p:cNvPr>
          <p:cNvCxnSpPr>
            <a:stCxn id="89" idx="3"/>
            <a:endCxn id="90" idx="1"/>
          </p:cNvCxnSpPr>
          <p:nvPr/>
        </p:nvCxnSpPr>
        <p:spPr bwMode="auto">
          <a:xfrm flipV="1">
            <a:off x="7108289" y="5257861"/>
            <a:ext cx="782730" cy="4127"/>
          </a:xfrm>
          <a:prstGeom prst="line">
            <a:avLst/>
          </a:prstGeom>
          <a:solidFill>
            <a:schemeClr val="accent1"/>
          </a:solidFill>
          <a:ln w="12700" cap="flat" cmpd="sng" algn="ctr">
            <a:solidFill>
              <a:srgbClr val="FF0000"/>
            </a:solidFill>
            <a:prstDash val="solid"/>
            <a:round/>
            <a:headEnd type="none" w="med" len="med"/>
            <a:tailEnd type="none"/>
          </a:ln>
          <a:effectLst/>
        </p:spPr>
      </p:cxnSp>
      <p:sp>
        <p:nvSpPr>
          <p:cNvPr id="126" name="TextBox 125">
            <a:extLst>
              <a:ext uri="{FF2B5EF4-FFF2-40B4-BE49-F238E27FC236}">
                <a16:creationId xmlns:a16="http://schemas.microsoft.com/office/drawing/2014/main" id="{E3FA58CF-A253-4775-8E0E-5D72589D4EE4}"/>
              </a:ext>
            </a:extLst>
          </p:cNvPr>
          <p:cNvSpPr txBox="1"/>
          <p:nvPr/>
        </p:nvSpPr>
        <p:spPr bwMode="auto">
          <a:xfrm>
            <a:off x="7400314" y="5150840"/>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130" name="Connector: Elbow 129">
            <a:extLst>
              <a:ext uri="{FF2B5EF4-FFF2-40B4-BE49-F238E27FC236}">
                <a16:creationId xmlns:a16="http://schemas.microsoft.com/office/drawing/2014/main" id="{F7290454-3B78-4FD4-B1EC-212A8D67DC81}"/>
              </a:ext>
            </a:extLst>
          </p:cNvPr>
          <p:cNvCxnSpPr>
            <a:stCxn id="19" idx="1"/>
            <a:endCxn id="90" idx="2"/>
          </p:cNvCxnSpPr>
          <p:nvPr/>
        </p:nvCxnSpPr>
        <p:spPr bwMode="auto">
          <a:xfrm rot="10800000">
            <a:off x="8133003" y="5630533"/>
            <a:ext cx="590041" cy="217214"/>
          </a:xfrm>
          <a:prstGeom prst="bentConnector2">
            <a:avLst/>
          </a:prstGeom>
          <a:solidFill>
            <a:schemeClr val="accent1"/>
          </a:solidFill>
          <a:ln w="12700" cap="flat" cmpd="sng" algn="ctr">
            <a:solidFill>
              <a:srgbClr val="FF0000"/>
            </a:solidFill>
            <a:prstDash val="solid"/>
            <a:round/>
            <a:headEnd type="none" w="med" len="med"/>
            <a:tailEnd type="none"/>
          </a:ln>
          <a:effectLst/>
        </p:spPr>
      </p:cxnSp>
      <p:cxnSp>
        <p:nvCxnSpPr>
          <p:cNvPr id="132" name="Connector: Elbow 131">
            <a:extLst>
              <a:ext uri="{FF2B5EF4-FFF2-40B4-BE49-F238E27FC236}">
                <a16:creationId xmlns:a16="http://schemas.microsoft.com/office/drawing/2014/main" id="{5E05F24D-709E-40BE-8C30-CB23A3D2080C}"/>
              </a:ext>
            </a:extLst>
          </p:cNvPr>
          <p:cNvCxnSpPr>
            <a:cxnSpLocks/>
            <a:stCxn id="12" idx="3"/>
            <a:endCxn id="89" idx="2"/>
          </p:cNvCxnSpPr>
          <p:nvPr/>
        </p:nvCxnSpPr>
        <p:spPr bwMode="auto">
          <a:xfrm flipV="1">
            <a:off x="6349687" y="5634660"/>
            <a:ext cx="516619" cy="218872"/>
          </a:xfrm>
          <a:prstGeom prst="bentConnector2">
            <a:avLst/>
          </a:prstGeom>
          <a:solidFill>
            <a:schemeClr val="accent1"/>
          </a:solidFill>
          <a:ln w="12700" cap="flat" cmpd="sng" algn="ctr">
            <a:solidFill>
              <a:srgbClr val="FF0000"/>
            </a:solidFill>
            <a:prstDash val="solid"/>
            <a:round/>
            <a:headEnd type="none" w="med" len="med"/>
            <a:tailEnd type="none"/>
          </a:ln>
          <a:effectLst/>
        </p:spPr>
      </p:cxnSp>
      <p:sp>
        <p:nvSpPr>
          <p:cNvPr id="134" name="TextBox 133">
            <a:extLst>
              <a:ext uri="{FF2B5EF4-FFF2-40B4-BE49-F238E27FC236}">
                <a16:creationId xmlns:a16="http://schemas.microsoft.com/office/drawing/2014/main" id="{90AD8A6B-188B-4A94-996B-F12A79552E24}"/>
              </a:ext>
            </a:extLst>
          </p:cNvPr>
          <p:cNvSpPr txBox="1"/>
          <p:nvPr/>
        </p:nvSpPr>
        <p:spPr bwMode="auto">
          <a:xfrm>
            <a:off x="6753424"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35" name="TextBox 134">
            <a:extLst>
              <a:ext uri="{FF2B5EF4-FFF2-40B4-BE49-F238E27FC236}">
                <a16:creationId xmlns:a16="http://schemas.microsoft.com/office/drawing/2014/main" id="{7797682D-E9E5-496D-9792-D9308377B13F}"/>
              </a:ext>
            </a:extLst>
          </p:cNvPr>
          <p:cNvSpPr txBox="1"/>
          <p:nvPr/>
        </p:nvSpPr>
        <p:spPr bwMode="auto">
          <a:xfrm>
            <a:off x="8096697"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Tree>
    <p:extLst>
      <p:ext uri="{BB962C8B-B14F-4D97-AF65-F5344CB8AC3E}">
        <p14:creationId xmlns:p14="http://schemas.microsoft.com/office/powerpoint/2010/main" val="1506405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a:extLst>
              <a:ext uri="{FF2B5EF4-FFF2-40B4-BE49-F238E27FC236}">
                <a16:creationId xmlns:a16="http://schemas.microsoft.com/office/drawing/2014/main" id="{344D619B-EA0B-4FAB-94F6-72BB01035D33}"/>
              </a:ext>
            </a:extLst>
          </p:cNvPr>
          <p:cNvSpPr>
            <a:spLocks noGrp="1"/>
          </p:cNvSpPr>
          <p:nvPr>
            <p:ph type="title"/>
          </p:nvPr>
        </p:nvSpPr>
        <p:spPr>
          <a:xfrm>
            <a:off x="838200" y="152400"/>
            <a:ext cx="10515600" cy="1325563"/>
          </a:xfrm>
        </p:spPr>
        <p:txBody>
          <a:bodyPr/>
          <a:lstStyle/>
          <a:p>
            <a:r>
              <a:rPr lang="en-US" altLang="ja-JP" sz="3600" dirty="0"/>
              <a:t>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Status</a:t>
            </a:r>
            <a:endParaRPr lang="sv-SE" altLang="sv-SE" sz="3600" dirty="0"/>
          </a:p>
        </p:txBody>
      </p:sp>
      <p:sp>
        <p:nvSpPr>
          <p:cNvPr id="29699" name="Content Placeholder 3">
            <a:extLst>
              <a:ext uri="{FF2B5EF4-FFF2-40B4-BE49-F238E27FC236}">
                <a16:creationId xmlns:a16="http://schemas.microsoft.com/office/drawing/2014/main" id="{DF969863-E61E-4EE9-9D01-882F8945EE6F}"/>
              </a:ext>
            </a:extLst>
          </p:cNvPr>
          <p:cNvSpPr>
            <a:spLocks noGrp="1"/>
          </p:cNvSpPr>
          <p:nvPr>
            <p:ph idx="1"/>
          </p:nvPr>
        </p:nvSpPr>
        <p:spPr>
          <a:xfrm>
            <a:off x="838199" y="1825625"/>
            <a:ext cx="7152862" cy="4351338"/>
          </a:xfrm>
        </p:spPr>
        <p:txBody>
          <a:bodyPr/>
          <a:lstStyle/>
          <a:p>
            <a:r>
              <a:rPr lang="sv-SE" altLang="sv-SE" sz="3200" dirty="0"/>
              <a:t>WI code: </a:t>
            </a:r>
          </a:p>
          <a:p>
            <a:pPr lvl="1"/>
            <a:r>
              <a:rPr lang="sv-SE" altLang="sv-SE" sz="2800" dirty="0"/>
              <a:t>5WWC</a:t>
            </a:r>
          </a:p>
          <a:p>
            <a:r>
              <a:rPr lang="sv-SE" altLang="sv-SE" sz="3200" dirty="0"/>
              <a:t>Completion rate: </a:t>
            </a:r>
          </a:p>
          <a:p>
            <a:pPr lvl="1"/>
            <a:r>
              <a:rPr lang="sv-SE" altLang="sv-SE" sz="2800" dirty="0"/>
              <a:t>0% </a:t>
            </a:r>
            <a:r>
              <a:rPr lang="en-US" altLang="ja-JP" sz="2800" dirty="0">
                <a:sym typeface="Wingdings" panose="05000000000000000000" pitchFamily="2" charset="2"/>
              </a:rPr>
              <a:t> 90%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  Mar 20</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a:extLst>
              <a:ext uri="{FF2B5EF4-FFF2-40B4-BE49-F238E27FC236}">
                <a16:creationId xmlns:a16="http://schemas.microsoft.com/office/drawing/2014/main" id="{8DD9DE88-5512-4640-BCE7-E07BA50EDF4E}"/>
              </a:ext>
            </a:extLst>
          </p:cNvPr>
          <p:cNvSpPr txBox="1"/>
          <p:nvPr/>
        </p:nvSpPr>
        <p:spPr bwMode="auto">
          <a:xfrm>
            <a:off x="7668376" y="4279537"/>
            <a:ext cx="542606" cy="24624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remits</a:t>
            </a:r>
          </a:p>
        </p:txBody>
      </p:sp>
      <p:sp>
        <p:nvSpPr>
          <p:cNvPr id="78" name="Rectangle 77">
            <a:extLst>
              <a:ext uri="{FF2B5EF4-FFF2-40B4-BE49-F238E27FC236}">
                <a16:creationId xmlns:a16="http://schemas.microsoft.com/office/drawing/2014/main" id="{08641E46-7167-41C8-B26A-E70B8F39D866}"/>
              </a:ext>
            </a:extLst>
          </p:cNvPr>
          <p:cNvSpPr/>
          <p:nvPr/>
        </p:nvSpPr>
        <p:spPr bwMode="auto">
          <a:xfrm>
            <a:off x="5485547" y="4112811"/>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66" name="Rectangle 65">
            <a:extLst>
              <a:ext uri="{FF2B5EF4-FFF2-40B4-BE49-F238E27FC236}">
                <a16:creationId xmlns:a16="http://schemas.microsoft.com/office/drawing/2014/main" id="{5994AF08-55C5-435D-A0C2-8C9A1630667B}"/>
              </a:ext>
            </a:extLst>
          </p:cNvPr>
          <p:cNvSpPr/>
          <p:nvPr/>
        </p:nvSpPr>
        <p:spPr bwMode="auto">
          <a:xfrm>
            <a:off x="8373112" y="4112811"/>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0" name="Rectangle 39">
            <a:extLst>
              <a:ext uri="{FF2B5EF4-FFF2-40B4-BE49-F238E27FC236}">
                <a16:creationId xmlns:a16="http://schemas.microsoft.com/office/drawing/2014/main" id="{1C14AC82-CD1C-4A0A-ADA8-49AC734596C5}"/>
              </a:ext>
            </a:extLst>
          </p:cNvPr>
          <p:cNvSpPr/>
          <p:nvPr/>
        </p:nvSpPr>
        <p:spPr bwMode="auto">
          <a:xfrm>
            <a:off x="7429609" y="1848995"/>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7" name="Straight Arrow Connector 26">
            <a:extLst>
              <a:ext uri="{FF2B5EF4-FFF2-40B4-BE49-F238E27FC236}">
                <a16:creationId xmlns:a16="http://schemas.microsoft.com/office/drawing/2014/main" id="{2C262052-F7FC-4E6E-8F09-6D324C88F68C}"/>
              </a:ext>
            </a:extLst>
          </p:cNvPr>
          <p:cNvCxnSpPr>
            <a:cxnSpLocks/>
          </p:cNvCxnSpPr>
          <p:nvPr/>
        </p:nvCxnSpPr>
        <p:spPr bwMode="auto">
          <a:xfrm>
            <a:off x="4807192" y="3070747"/>
            <a:ext cx="3902726"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3919033" cy="4392612"/>
          </a:xfrm>
        </p:spPr>
        <p:txBody>
          <a:bodyPr/>
          <a:lstStyle/>
          <a:p>
            <a:r>
              <a:rPr lang="sv-SE" dirty="0"/>
              <a:t>Several key issues that can be partionned in two groups:</a:t>
            </a:r>
          </a:p>
          <a:p>
            <a:pPr marL="914400" lvl="1" indent="-457200">
              <a:buFont typeface="+mj-lt"/>
              <a:buAutoNum type="arabicPeriod"/>
            </a:pPr>
            <a:r>
              <a:rPr lang="sv-SE" dirty="0"/>
              <a:t>Security establishement over trusted access</a:t>
            </a:r>
          </a:p>
          <a:p>
            <a:pPr marL="914400" lvl="1" indent="-457200">
              <a:buFont typeface="+mj-lt"/>
              <a:buAutoNum type="arabicPeriod"/>
            </a:pPr>
            <a:r>
              <a:rPr lang="sv-SE" dirty="0"/>
              <a:t>Authentication and security establishment over WWC</a:t>
            </a:r>
          </a:p>
          <a:p>
            <a:pPr marL="0" indent="0">
              <a:buNone/>
            </a:pP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43740"/>
            <a:ext cx="8353426" cy="1081088"/>
          </a:xfrm>
        </p:spPr>
        <p:txBody>
          <a:bodyPr/>
          <a:lstStyle/>
          <a:p>
            <a:r>
              <a:rPr lang="en-US" altLang="ja-JP" sz="3600" dirty="0"/>
              <a:t>Study on the 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6788" y="1824788"/>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33.807</a:t>
            </a:r>
            <a:endParaRPr lang="sv-SE" sz="2000" b="1" dirty="0">
              <a:solidFill>
                <a:schemeClr val="accent1">
                  <a:lumMod val="75000"/>
                </a:schemeClr>
              </a:solidFill>
            </a:endParaRPr>
          </a:p>
        </p:txBody>
      </p:sp>
      <p:cxnSp>
        <p:nvCxnSpPr>
          <p:cNvPr id="16" name="Straight Connector 15">
            <a:extLst>
              <a:ext uri="{FF2B5EF4-FFF2-40B4-BE49-F238E27FC236}">
                <a16:creationId xmlns:a16="http://schemas.microsoft.com/office/drawing/2014/main" id="{527449F5-D54D-4D07-8605-7C1FB4279835}"/>
              </a:ext>
            </a:extLst>
          </p:cNvPr>
          <p:cNvCxnSpPr>
            <a:cxnSpLocks/>
          </p:cNvCxnSpPr>
          <p:nvPr/>
        </p:nvCxnSpPr>
        <p:spPr bwMode="auto">
          <a:xfrm>
            <a:off x="8709918" y="2686657"/>
            <a:ext cx="0" cy="96313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7" name="TextBox 16">
            <a:extLst>
              <a:ext uri="{FF2B5EF4-FFF2-40B4-BE49-F238E27FC236}">
                <a16:creationId xmlns:a16="http://schemas.microsoft.com/office/drawing/2014/main" id="{A0195B71-92A9-4427-AB9E-B5DDDD26D776}"/>
              </a:ext>
            </a:extLst>
          </p:cNvPr>
          <p:cNvSpPr txBox="1"/>
          <p:nvPr/>
        </p:nvSpPr>
        <p:spPr bwMode="auto">
          <a:xfrm>
            <a:off x="8467935"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18" name="Straight Connector 17">
            <a:extLst>
              <a:ext uri="{FF2B5EF4-FFF2-40B4-BE49-F238E27FC236}">
                <a16:creationId xmlns:a16="http://schemas.microsoft.com/office/drawing/2014/main" id="{1D468E48-7867-4997-8536-1772419B0496}"/>
              </a:ext>
            </a:extLst>
          </p:cNvPr>
          <p:cNvCxnSpPr>
            <a:cxnSpLocks/>
          </p:cNvCxnSpPr>
          <p:nvPr/>
        </p:nvCxnSpPr>
        <p:spPr bwMode="auto">
          <a:xfrm>
            <a:off x="9594717" y="2668274"/>
            <a:ext cx="0" cy="98151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9" name="TextBox 18">
            <a:extLst>
              <a:ext uri="{FF2B5EF4-FFF2-40B4-BE49-F238E27FC236}">
                <a16:creationId xmlns:a16="http://schemas.microsoft.com/office/drawing/2014/main" id="{4E52AE40-C30E-4180-8DA7-270B861ADEBF}"/>
              </a:ext>
            </a:extLst>
          </p:cNvPr>
          <p:cNvSpPr txBox="1"/>
          <p:nvPr/>
        </p:nvSpPr>
        <p:spPr bwMode="auto">
          <a:xfrm>
            <a:off x="9327811"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pic>
        <p:nvPicPr>
          <p:cNvPr id="24" name="Graphic 23">
            <a:extLst>
              <a:ext uri="{FF2B5EF4-FFF2-40B4-BE49-F238E27FC236}">
                <a16:creationId xmlns:a16="http://schemas.microsoft.com/office/drawing/2014/main" id="{34C44AE4-A320-4F95-A4F9-01BFA469EA0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44339" y="2073567"/>
            <a:ext cx="306991" cy="429787"/>
          </a:xfrm>
          <a:prstGeom prst="rect">
            <a:avLst/>
          </a:prstGeom>
        </p:spPr>
      </p:pic>
      <p:cxnSp>
        <p:nvCxnSpPr>
          <p:cNvPr id="25" name="Straight Connector 24">
            <a:extLst>
              <a:ext uri="{FF2B5EF4-FFF2-40B4-BE49-F238E27FC236}">
                <a16:creationId xmlns:a16="http://schemas.microsoft.com/office/drawing/2014/main" id="{EF1B0CC2-ED80-40D1-B2A6-81210C7EEC7F}"/>
              </a:ext>
            </a:extLst>
          </p:cNvPr>
          <p:cNvCxnSpPr>
            <a:cxnSpLocks/>
            <a:stCxn id="24" idx="2"/>
          </p:cNvCxnSpPr>
          <p:nvPr/>
        </p:nvCxnSpPr>
        <p:spPr bwMode="auto">
          <a:xfrm>
            <a:off x="4797835" y="2503354"/>
            <a:ext cx="9357" cy="115541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Freeform 34">
            <a:extLst>
              <a:ext uri="{FF2B5EF4-FFF2-40B4-BE49-F238E27FC236}">
                <a16:creationId xmlns:a16="http://schemas.microsoft.com/office/drawing/2014/main" id="{F28DEC28-1EFB-4179-BF24-CEAF748A6364}"/>
              </a:ext>
            </a:extLst>
          </p:cNvPr>
          <p:cNvSpPr>
            <a:spLocks noChangeAspect="1"/>
          </p:cNvSpPr>
          <p:nvPr/>
        </p:nvSpPr>
        <p:spPr bwMode="auto">
          <a:xfrm>
            <a:off x="6072739" y="256364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5" name="TextBox 14">
            <a:extLst>
              <a:ext uri="{FF2B5EF4-FFF2-40B4-BE49-F238E27FC236}">
                <a16:creationId xmlns:a16="http://schemas.microsoft.com/office/drawing/2014/main" id="{D54FC79F-7DAB-4FFC-85F8-AF975B85235A}"/>
              </a:ext>
            </a:extLst>
          </p:cNvPr>
          <p:cNvSpPr txBox="1"/>
          <p:nvPr/>
        </p:nvSpPr>
        <p:spPr bwMode="auto">
          <a:xfrm>
            <a:off x="6338854" y="2878412"/>
            <a:ext cx="746078" cy="35127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TNAN</a:t>
            </a:r>
          </a:p>
        </p:txBody>
      </p:sp>
      <p:cxnSp>
        <p:nvCxnSpPr>
          <p:cNvPr id="29" name="Straight Arrow Connector 28">
            <a:extLst>
              <a:ext uri="{FF2B5EF4-FFF2-40B4-BE49-F238E27FC236}">
                <a16:creationId xmlns:a16="http://schemas.microsoft.com/office/drawing/2014/main" id="{186546D9-8B1D-42AF-BAB6-0881BD86DFB7}"/>
              </a:ext>
            </a:extLst>
          </p:cNvPr>
          <p:cNvCxnSpPr/>
          <p:nvPr/>
        </p:nvCxnSpPr>
        <p:spPr bwMode="auto">
          <a:xfrm>
            <a:off x="8709918" y="3070747"/>
            <a:ext cx="88479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7449B2C0-86D3-46E3-8690-81239121169C}"/>
              </a:ext>
            </a:extLst>
          </p:cNvPr>
          <p:cNvCxnSpPr>
            <a:cxnSpLocks/>
          </p:cNvCxnSpPr>
          <p:nvPr/>
        </p:nvCxnSpPr>
        <p:spPr bwMode="auto">
          <a:xfrm flipH="1">
            <a:off x="7235058" y="3298210"/>
            <a:ext cx="147486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D1C55253-A56A-4CB6-BF56-0F17DF5E1814}"/>
              </a:ext>
            </a:extLst>
          </p:cNvPr>
          <p:cNvSpPr txBox="1"/>
          <p:nvPr/>
        </p:nvSpPr>
        <p:spPr bwMode="auto">
          <a:xfrm>
            <a:off x="7721653" y="3110195"/>
            <a:ext cx="588889" cy="36302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Access Key</a:t>
            </a:r>
          </a:p>
        </p:txBody>
      </p:sp>
      <p:sp>
        <p:nvSpPr>
          <p:cNvPr id="36" name="TextBox 35">
            <a:extLst>
              <a:ext uri="{FF2B5EF4-FFF2-40B4-BE49-F238E27FC236}">
                <a16:creationId xmlns:a16="http://schemas.microsoft.com/office/drawing/2014/main" id="{DFED14BE-C856-44A8-9393-8BD612C77D8A}"/>
              </a:ext>
            </a:extLst>
          </p:cNvPr>
          <p:cNvSpPr txBox="1"/>
          <p:nvPr/>
        </p:nvSpPr>
        <p:spPr bwMode="auto">
          <a:xfrm>
            <a:off x="5045512" y="2944047"/>
            <a:ext cx="920933" cy="16614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Registration</a:t>
            </a:r>
          </a:p>
        </p:txBody>
      </p:sp>
      <p:sp>
        <p:nvSpPr>
          <p:cNvPr id="41" name="TextBox 40">
            <a:extLst>
              <a:ext uri="{FF2B5EF4-FFF2-40B4-BE49-F238E27FC236}">
                <a16:creationId xmlns:a16="http://schemas.microsoft.com/office/drawing/2014/main" id="{FEB8A91E-872D-45C5-877F-E609A5839AFD}"/>
              </a:ext>
            </a:extLst>
          </p:cNvPr>
          <p:cNvSpPr txBox="1"/>
          <p:nvPr/>
        </p:nvSpPr>
        <p:spPr bwMode="auto">
          <a:xfrm>
            <a:off x="7462187" y="1848995"/>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42" name="Graphic 41">
            <a:extLst>
              <a:ext uri="{FF2B5EF4-FFF2-40B4-BE49-F238E27FC236}">
                <a16:creationId xmlns:a16="http://schemas.microsoft.com/office/drawing/2014/main" id="{EAA8A60C-9B26-4A11-8139-A370365005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03917" y="4288697"/>
            <a:ext cx="857467" cy="857467"/>
          </a:xfrm>
          <a:prstGeom prst="rect">
            <a:avLst/>
          </a:prstGeom>
        </p:spPr>
      </p:pic>
      <p:pic>
        <p:nvPicPr>
          <p:cNvPr id="43" name="Graphic 42">
            <a:extLst>
              <a:ext uri="{FF2B5EF4-FFF2-40B4-BE49-F238E27FC236}">
                <a16:creationId xmlns:a16="http://schemas.microsoft.com/office/drawing/2014/main" id="{74866A6C-AC0E-4C75-AA41-2ABB93F143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17050" y="5266076"/>
            <a:ext cx="857467" cy="857467"/>
          </a:xfrm>
          <a:prstGeom prst="rect">
            <a:avLst/>
          </a:prstGeom>
        </p:spPr>
      </p:pic>
      <p:pic>
        <p:nvPicPr>
          <p:cNvPr id="44" name="Graphic 43">
            <a:extLst>
              <a:ext uri="{FF2B5EF4-FFF2-40B4-BE49-F238E27FC236}">
                <a16:creationId xmlns:a16="http://schemas.microsoft.com/office/drawing/2014/main" id="{417100A8-CE06-4849-80F0-D6B7510F21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84703" y="4490482"/>
            <a:ext cx="137649" cy="192709"/>
          </a:xfrm>
          <a:prstGeom prst="rect">
            <a:avLst/>
          </a:prstGeom>
        </p:spPr>
      </p:pic>
      <p:pic>
        <p:nvPicPr>
          <p:cNvPr id="45" name="Graphic 44">
            <a:extLst>
              <a:ext uri="{FF2B5EF4-FFF2-40B4-BE49-F238E27FC236}">
                <a16:creationId xmlns:a16="http://schemas.microsoft.com/office/drawing/2014/main" id="{A3D22384-01B1-47C3-A7ED-C267CE8AAD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5879" y="4826431"/>
            <a:ext cx="137649" cy="192709"/>
          </a:xfrm>
          <a:prstGeom prst="rect">
            <a:avLst/>
          </a:prstGeom>
        </p:spPr>
      </p:pic>
      <p:pic>
        <p:nvPicPr>
          <p:cNvPr id="46" name="Graphic 45">
            <a:extLst>
              <a:ext uri="{FF2B5EF4-FFF2-40B4-BE49-F238E27FC236}">
                <a16:creationId xmlns:a16="http://schemas.microsoft.com/office/drawing/2014/main" id="{118A95F8-B96B-4733-A81B-9058211608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6964" y="5501783"/>
            <a:ext cx="137649" cy="192709"/>
          </a:xfrm>
          <a:prstGeom prst="rect">
            <a:avLst/>
          </a:prstGeom>
        </p:spPr>
      </p:pic>
      <p:pic>
        <p:nvPicPr>
          <p:cNvPr id="47" name="Graphic 46">
            <a:extLst>
              <a:ext uri="{FF2B5EF4-FFF2-40B4-BE49-F238E27FC236}">
                <a16:creationId xmlns:a16="http://schemas.microsoft.com/office/drawing/2014/main" id="{4FEDFAF3-7686-499C-93AC-F2A834DB8BA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6586340" y="5806700"/>
            <a:ext cx="111910" cy="204635"/>
          </a:xfrm>
          <a:prstGeom prst="rect">
            <a:avLst/>
          </a:prstGeom>
        </p:spPr>
      </p:pic>
      <p:sp>
        <p:nvSpPr>
          <p:cNvPr id="48" name="TextBox 47">
            <a:extLst>
              <a:ext uri="{FF2B5EF4-FFF2-40B4-BE49-F238E27FC236}">
                <a16:creationId xmlns:a16="http://schemas.microsoft.com/office/drawing/2014/main" id="{29B65929-097C-4F91-91C7-30FFFB69B058}"/>
              </a:ext>
            </a:extLst>
          </p:cNvPr>
          <p:cNvSpPr txBox="1"/>
          <p:nvPr/>
        </p:nvSpPr>
        <p:spPr bwMode="auto">
          <a:xfrm>
            <a:off x="8449030" y="5320664"/>
            <a:ext cx="552770" cy="743617"/>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F</a:t>
            </a:r>
            <a:endParaRPr lang="en-US" sz="2400" dirty="0"/>
          </a:p>
          <a:p>
            <a:pPr algn="ctr">
              <a:buClr>
                <a:schemeClr val="tx1"/>
              </a:buClr>
            </a:pPr>
            <a:r>
              <a:rPr lang="en-US" sz="1100" dirty="0"/>
              <a:t>5G-G(C)AN</a:t>
            </a:r>
          </a:p>
        </p:txBody>
      </p:sp>
      <p:sp>
        <p:nvSpPr>
          <p:cNvPr id="57" name="TextBox 56">
            <a:extLst>
              <a:ext uri="{FF2B5EF4-FFF2-40B4-BE49-F238E27FC236}">
                <a16:creationId xmlns:a16="http://schemas.microsoft.com/office/drawing/2014/main" id="{B00CAA0A-86B5-4DD3-94AB-9E48A399012F}"/>
              </a:ext>
            </a:extLst>
          </p:cNvPr>
          <p:cNvSpPr txBox="1"/>
          <p:nvPr/>
        </p:nvSpPr>
        <p:spPr bwMode="auto">
          <a:xfrm>
            <a:off x="9431872"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58" name="TextBox 57">
            <a:extLst>
              <a:ext uri="{FF2B5EF4-FFF2-40B4-BE49-F238E27FC236}">
                <a16:creationId xmlns:a16="http://schemas.microsoft.com/office/drawing/2014/main" id="{D8BD637F-3938-444A-8D0B-1858F3F5F872}"/>
              </a:ext>
            </a:extLst>
          </p:cNvPr>
          <p:cNvSpPr txBox="1"/>
          <p:nvPr/>
        </p:nvSpPr>
        <p:spPr bwMode="auto">
          <a:xfrm>
            <a:off x="10288397"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59" name="TextBox 58">
            <a:extLst>
              <a:ext uri="{FF2B5EF4-FFF2-40B4-BE49-F238E27FC236}">
                <a16:creationId xmlns:a16="http://schemas.microsoft.com/office/drawing/2014/main" id="{7E41AAFF-66A1-469A-9031-CE80F3F2FF12}"/>
              </a:ext>
            </a:extLst>
          </p:cNvPr>
          <p:cNvSpPr txBox="1"/>
          <p:nvPr/>
        </p:nvSpPr>
        <p:spPr bwMode="auto">
          <a:xfrm>
            <a:off x="10302739" y="5322138"/>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61" name="Straight Arrow Connector 60">
            <a:extLst>
              <a:ext uri="{FF2B5EF4-FFF2-40B4-BE49-F238E27FC236}">
                <a16:creationId xmlns:a16="http://schemas.microsoft.com/office/drawing/2014/main" id="{9F0C5119-F4EF-41DF-98D3-BF5BDCCFD8B0}"/>
              </a:ext>
            </a:extLst>
          </p:cNvPr>
          <p:cNvCxnSpPr>
            <a:cxnSpLocks/>
            <a:stCxn id="43" idx="3"/>
            <a:endCxn id="48" idx="1"/>
          </p:cNvCxnSpPr>
          <p:nvPr/>
        </p:nvCxnSpPr>
        <p:spPr bwMode="auto">
          <a:xfrm flipV="1">
            <a:off x="7274517" y="5692473"/>
            <a:ext cx="1174513" cy="233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63" name="Connector: Elbow 62">
            <a:extLst>
              <a:ext uri="{FF2B5EF4-FFF2-40B4-BE49-F238E27FC236}">
                <a16:creationId xmlns:a16="http://schemas.microsoft.com/office/drawing/2014/main" id="{6701F199-6328-440C-8A77-7172AC1E7D2D}"/>
              </a:ext>
            </a:extLst>
          </p:cNvPr>
          <p:cNvCxnSpPr>
            <a:cxnSpLocks/>
            <a:stCxn id="42" idx="3"/>
            <a:endCxn id="48" idx="0"/>
          </p:cNvCxnSpPr>
          <p:nvPr/>
        </p:nvCxnSpPr>
        <p:spPr bwMode="auto">
          <a:xfrm>
            <a:off x="6761384" y="4717431"/>
            <a:ext cx="1964031" cy="60323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D9277AAB-B36D-43FF-94F0-F1871D6675A6}"/>
              </a:ext>
            </a:extLst>
          </p:cNvPr>
          <p:cNvSpPr txBox="1"/>
          <p:nvPr/>
        </p:nvSpPr>
        <p:spPr bwMode="auto">
          <a:xfrm>
            <a:off x="8358395" y="4130092"/>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cxnSp>
        <p:nvCxnSpPr>
          <p:cNvPr id="73" name="Straight Arrow Connector 72">
            <a:extLst>
              <a:ext uri="{FF2B5EF4-FFF2-40B4-BE49-F238E27FC236}">
                <a16:creationId xmlns:a16="http://schemas.microsoft.com/office/drawing/2014/main" id="{6DE4E1EC-76C8-48EC-BB52-BB9160FB16E1}"/>
              </a:ext>
            </a:extLst>
          </p:cNvPr>
          <p:cNvCxnSpPr>
            <a:cxnSpLocks/>
          </p:cNvCxnSpPr>
          <p:nvPr/>
        </p:nvCxnSpPr>
        <p:spPr bwMode="auto">
          <a:xfrm>
            <a:off x="9001800" y="5853062"/>
            <a:ext cx="1300939" cy="1917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75" name="Connector: Elbow 74">
            <a:extLst>
              <a:ext uri="{FF2B5EF4-FFF2-40B4-BE49-F238E27FC236}">
                <a16:creationId xmlns:a16="http://schemas.microsoft.com/office/drawing/2014/main" id="{693C190E-F9BA-4B96-BB68-E595E37CF754}"/>
              </a:ext>
            </a:extLst>
          </p:cNvPr>
          <p:cNvCxnSpPr>
            <a:cxnSpLocks/>
            <a:endCxn id="57" idx="2"/>
          </p:cNvCxnSpPr>
          <p:nvPr/>
        </p:nvCxnSpPr>
        <p:spPr bwMode="auto">
          <a:xfrm flipV="1">
            <a:off x="9001800" y="5116429"/>
            <a:ext cx="672055" cy="385354"/>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76" name="TextBox 75">
            <a:extLst>
              <a:ext uri="{FF2B5EF4-FFF2-40B4-BE49-F238E27FC236}">
                <a16:creationId xmlns:a16="http://schemas.microsoft.com/office/drawing/2014/main" id="{9EF46700-98EC-4FB7-BB1C-82843B93236D}"/>
              </a:ext>
            </a:extLst>
          </p:cNvPr>
          <p:cNvSpPr txBox="1"/>
          <p:nvPr/>
        </p:nvSpPr>
        <p:spPr bwMode="auto">
          <a:xfrm>
            <a:off x="9485770" y="5413498"/>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a:t>
            </a:r>
          </a:p>
        </p:txBody>
      </p:sp>
      <p:sp>
        <p:nvSpPr>
          <p:cNvPr id="77" name="TextBox 76">
            <a:extLst>
              <a:ext uri="{FF2B5EF4-FFF2-40B4-BE49-F238E27FC236}">
                <a16:creationId xmlns:a16="http://schemas.microsoft.com/office/drawing/2014/main" id="{DE12E39E-81BC-48EB-A6C1-ADBB4E2F3F8A}"/>
              </a:ext>
            </a:extLst>
          </p:cNvPr>
          <p:cNvSpPr txBox="1"/>
          <p:nvPr/>
        </p:nvSpPr>
        <p:spPr bwMode="auto">
          <a:xfrm>
            <a:off x="9485770" y="5786384"/>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a:t>
            </a:r>
          </a:p>
        </p:txBody>
      </p:sp>
      <p:sp>
        <p:nvSpPr>
          <p:cNvPr id="79" name="TextBox 78">
            <a:extLst>
              <a:ext uri="{FF2B5EF4-FFF2-40B4-BE49-F238E27FC236}">
                <a16:creationId xmlns:a16="http://schemas.microsoft.com/office/drawing/2014/main" id="{380A29CB-2377-4BA9-A80E-1363C8D84D28}"/>
              </a:ext>
            </a:extLst>
          </p:cNvPr>
          <p:cNvSpPr txBox="1"/>
          <p:nvPr/>
        </p:nvSpPr>
        <p:spPr bwMode="auto">
          <a:xfrm>
            <a:off x="5481399" y="5786384"/>
            <a:ext cx="920933" cy="4064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Residential Area</a:t>
            </a:r>
          </a:p>
        </p:txBody>
      </p:sp>
      <p:pic>
        <p:nvPicPr>
          <p:cNvPr id="86" name="Picture 85">
            <a:extLst>
              <a:ext uri="{FF2B5EF4-FFF2-40B4-BE49-F238E27FC236}">
                <a16:creationId xmlns:a16="http://schemas.microsoft.com/office/drawing/2014/main" id="{ED079B7F-1592-4AE9-9BFD-89B74FAB6BC3}"/>
              </a:ext>
            </a:extLst>
          </p:cNvPr>
          <p:cNvPicPr>
            <a:picLocks noChangeAspect="1"/>
          </p:cNvPicPr>
          <p:nvPr/>
        </p:nvPicPr>
        <p:blipFill>
          <a:blip r:embed="rId9"/>
          <a:stretch>
            <a:fillRect/>
          </a:stretch>
        </p:blipFill>
        <p:spPr>
          <a:xfrm>
            <a:off x="7611829" y="4189733"/>
            <a:ext cx="681387" cy="138471"/>
          </a:xfrm>
          <a:prstGeom prst="rect">
            <a:avLst/>
          </a:prstGeom>
        </p:spPr>
      </p:pic>
      <p:sp>
        <p:nvSpPr>
          <p:cNvPr id="88" name="Rectangle 87">
            <a:extLst>
              <a:ext uri="{FF2B5EF4-FFF2-40B4-BE49-F238E27FC236}">
                <a16:creationId xmlns:a16="http://schemas.microsoft.com/office/drawing/2014/main" id="{D6CB08BC-AEA0-4992-9191-F76A403617F0}"/>
              </a:ext>
            </a:extLst>
          </p:cNvPr>
          <p:cNvSpPr/>
          <p:nvPr/>
        </p:nvSpPr>
        <p:spPr bwMode="auto">
          <a:xfrm>
            <a:off x="7569687" y="4130092"/>
            <a:ext cx="740859" cy="395688"/>
          </a:xfrm>
          <a:prstGeom prst="rect">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90" name="Straight Arrow Connector 89">
            <a:extLst>
              <a:ext uri="{FF2B5EF4-FFF2-40B4-BE49-F238E27FC236}">
                <a16:creationId xmlns:a16="http://schemas.microsoft.com/office/drawing/2014/main" id="{8C8D6810-4CFB-458D-A5FC-A352FED81B20}"/>
              </a:ext>
            </a:extLst>
          </p:cNvPr>
          <p:cNvCxnSpPr>
            <a:stCxn id="88" idx="2"/>
          </p:cNvCxnSpPr>
          <p:nvPr/>
        </p:nvCxnSpPr>
        <p:spPr bwMode="auto">
          <a:xfrm flipH="1">
            <a:off x="7938708" y="4525780"/>
            <a:ext cx="1409" cy="19165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D2B90877-B497-4CD9-A517-FC53E402BE85}"/>
              </a:ext>
            </a:extLst>
          </p:cNvPr>
          <p:cNvCxnSpPr>
            <a:stCxn id="57" idx="3"/>
            <a:endCxn id="58" idx="1"/>
          </p:cNvCxnSpPr>
          <p:nvPr/>
        </p:nvCxnSpPr>
        <p:spPr>
          <a:xfrm>
            <a:off x="9915838" y="4743481"/>
            <a:ext cx="372559" cy="0"/>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9439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a:extLst>
              <a:ext uri="{FF2B5EF4-FFF2-40B4-BE49-F238E27FC236}">
                <a16:creationId xmlns:a16="http://schemas.microsoft.com/office/drawing/2014/main" id="{00E743F2-852C-43DC-8A4E-232110227513}"/>
              </a:ext>
            </a:extLst>
          </p:cNvPr>
          <p:cNvSpPr>
            <a:spLocks noGrp="1"/>
          </p:cNvSpPr>
          <p:nvPr>
            <p:ph type="title"/>
          </p:nvPr>
        </p:nvSpPr>
        <p:spPr>
          <a:xfrm>
            <a:off x="422564" y="235816"/>
            <a:ext cx="10515600" cy="1325563"/>
          </a:xfrm>
        </p:spPr>
        <p:txBody>
          <a:bodyPr/>
          <a:lstStyle/>
          <a:p>
            <a:r>
              <a:rPr lang="ja-JP" altLang="en-US" sz="4000" dirty="0"/>
              <a:t>Security of the enhancement </a:t>
            </a:r>
            <a:br>
              <a:rPr lang="sv-SE" altLang="ja-JP" sz="4000" dirty="0"/>
            </a:br>
            <a:r>
              <a:rPr lang="ja-JP" altLang="en-US" sz="4000" dirty="0"/>
              <a:t>to the 5GC Location</a:t>
            </a:r>
            <a:r>
              <a:rPr lang="ja-JP" altLang="sv-SE" sz="4000" dirty="0"/>
              <a:t> </a:t>
            </a:r>
            <a:r>
              <a:rPr lang="ja-JP" altLang="en-US" sz="4000" dirty="0"/>
              <a:t>Services</a:t>
            </a:r>
            <a:r>
              <a:rPr lang="ja-JP" altLang="sv-SE" sz="4000" dirty="0"/>
              <a:t> </a:t>
            </a:r>
            <a:r>
              <a:rPr lang="sv-SE" altLang="ja-JP" sz="4000" dirty="0"/>
              <a:t>- Status</a:t>
            </a:r>
            <a:endParaRPr lang="sv-SE" altLang="sv-SE" sz="4000" dirty="0"/>
          </a:p>
        </p:txBody>
      </p:sp>
      <p:sp>
        <p:nvSpPr>
          <p:cNvPr id="32771" name="Content Placeholder 3">
            <a:extLst>
              <a:ext uri="{FF2B5EF4-FFF2-40B4-BE49-F238E27FC236}">
                <a16:creationId xmlns:a16="http://schemas.microsoft.com/office/drawing/2014/main" id="{FEA5573C-5230-408C-AF74-F18576778178}"/>
              </a:ext>
            </a:extLst>
          </p:cNvPr>
          <p:cNvSpPr>
            <a:spLocks noGrp="1"/>
          </p:cNvSpPr>
          <p:nvPr>
            <p:ph idx="1"/>
          </p:nvPr>
        </p:nvSpPr>
        <p:spPr>
          <a:xfrm>
            <a:off x="838199" y="1825625"/>
            <a:ext cx="6834809" cy="4351338"/>
          </a:xfrm>
        </p:spPr>
        <p:txBody>
          <a:bodyPr/>
          <a:lstStyle/>
          <a:p>
            <a:r>
              <a:rPr lang="sv-SE" altLang="sv-SE" sz="3200" dirty="0"/>
              <a:t>WI code: </a:t>
            </a:r>
          </a:p>
          <a:p>
            <a:pPr lvl="1"/>
            <a:r>
              <a:rPr lang="sv-SE" altLang="sv-SE" sz="2800" dirty="0"/>
              <a:t>5G_eLCS</a:t>
            </a:r>
          </a:p>
          <a:p>
            <a:r>
              <a:rPr lang="sv-SE" altLang="sv-SE" sz="3200" dirty="0"/>
              <a:t>Completion rate: </a:t>
            </a:r>
          </a:p>
          <a:p>
            <a:pPr lvl="1"/>
            <a:r>
              <a:rPr lang="sv-SE" altLang="sv-SE" sz="2800" dirty="0"/>
              <a:t>0% </a:t>
            </a:r>
            <a:r>
              <a:rPr lang="en-US" altLang="ja-JP" sz="2800" dirty="0">
                <a:sym typeface="Wingdings" panose="05000000000000000000" pitchFamily="2" charset="2"/>
              </a:rPr>
              <a:t> 75%</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  Mar 20</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68459" cy="4392612"/>
          </a:xfrm>
        </p:spPr>
        <p:txBody>
          <a:bodyPr/>
          <a:lstStyle/>
          <a:p>
            <a:r>
              <a:rPr lang="sv-SE" dirty="0"/>
              <a:t>Mainly two security issues related to privacy enhancements:</a:t>
            </a:r>
          </a:p>
          <a:p>
            <a:pPr marL="827088" lvl="1" indent="-457200">
              <a:buFont typeface="+mj-lt"/>
              <a:buAutoNum type="arabicPeriod"/>
            </a:pPr>
            <a:r>
              <a:rPr lang="sv-SE" dirty="0"/>
              <a:t>Mass collection of measurements (e.g. WLAN, Bluetooth)</a:t>
            </a:r>
          </a:p>
          <a:p>
            <a:pPr marL="827088" lvl="1" indent="-457200">
              <a:buFont typeface="+mj-lt"/>
              <a:buAutoNum type="arabicPeriod"/>
            </a:pPr>
            <a:r>
              <a:rPr lang="sv-SE" dirty="0"/>
              <a:t>Privacy settings for location information reporting</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232244"/>
            <a:ext cx="9351042" cy="1081088"/>
          </a:xfrm>
        </p:spPr>
        <p:txBody>
          <a:bodyPr/>
          <a:lstStyle/>
          <a:p>
            <a:r>
              <a:rPr lang="en-US" dirty="0"/>
              <a:t>Security of the enhancement to the 5GC location services - Overview</a:t>
            </a:r>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2708" y="189543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33.814</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4CF11C2D-4D25-4775-9CB8-CA3561C48E64}"/>
              </a:ext>
            </a:extLst>
          </p:cNvPr>
          <p:cNvSpPr txBox="1"/>
          <p:nvPr/>
        </p:nvSpPr>
        <p:spPr bwMode="auto">
          <a:xfrm>
            <a:off x="8459037" y="285844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7" name="Straight Connector 6">
            <a:extLst>
              <a:ext uri="{FF2B5EF4-FFF2-40B4-BE49-F238E27FC236}">
                <a16:creationId xmlns:a16="http://schemas.microsoft.com/office/drawing/2014/main" id="{A7E867C5-EEF7-46C3-87E3-F51CF9A280F2}"/>
              </a:ext>
            </a:extLst>
          </p:cNvPr>
          <p:cNvCxnSpPr>
            <a:cxnSpLocks/>
            <a:stCxn id="5" idx="2"/>
          </p:cNvCxnSpPr>
          <p:nvPr/>
        </p:nvCxnSpPr>
        <p:spPr bwMode="auto">
          <a:xfrm>
            <a:off x="8701022" y="3604336"/>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 name="Freeform 34">
            <a:extLst>
              <a:ext uri="{FF2B5EF4-FFF2-40B4-BE49-F238E27FC236}">
                <a16:creationId xmlns:a16="http://schemas.microsoft.com/office/drawing/2014/main" id="{D8BC9B04-9B1F-4CD6-BB37-368FDC65A871}"/>
              </a:ext>
            </a:extLst>
          </p:cNvPr>
          <p:cNvSpPr>
            <a:spLocks noChangeAspect="1"/>
          </p:cNvSpPr>
          <p:nvPr/>
        </p:nvSpPr>
        <p:spPr bwMode="auto">
          <a:xfrm>
            <a:off x="9272146" y="2618358"/>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0A8FC9B5-36B6-4FF1-ADDA-5382BA1593C5}"/>
              </a:ext>
            </a:extLst>
          </p:cNvPr>
          <p:cNvSpPr txBox="1"/>
          <p:nvPr/>
        </p:nvSpPr>
        <p:spPr bwMode="auto">
          <a:xfrm>
            <a:off x="9627666" y="2957962"/>
            <a:ext cx="572764" cy="57936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0" name="TextBox 9">
            <a:extLst>
              <a:ext uri="{FF2B5EF4-FFF2-40B4-BE49-F238E27FC236}">
                <a16:creationId xmlns:a16="http://schemas.microsoft.com/office/drawing/2014/main" id="{09F1C8A3-9189-4B4E-9A8A-D5A7404482F2}"/>
              </a:ext>
            </a:extLst>
          </p:cNvPr>
          <p:cNvSpPr txBox="1"/>
          <p:nvPr/>
        </p:nvSpPr>
        <p:spPr bwMode="auto">
          <a:xfrm rot="2129215">
            <a:off x="5522078" y="3004343"/>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1" name="TextBox 10">
            <a:extLst>
              <a:ext uri="{FF2B5EF4-FFF2-40B4-BE49-F238E27FC236}">
                <a16:creationId xmlns:a16="http://schemas.microsoft.com/office/drawing/2014/main" id="{41E1B937-F45F-478A-BEE1-15884B01B44B}"/>
              </a:ext>
            </a:extLst>
          </p:cNvPr>
          <p:cNvSpPr txBox="1"/>
          <p:nvPr/>
        </p:nvSpPr>
        <p:spPr bwMode="auto">
          <a:xfrm rot="7610942">
            <a:off x="7099119" y="2803068"/>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2" name="TextBox 11">
            <a:extLst>
              <a:ext uri="{FF2B5EF4-FFF2-40B4-BE49-F238E27FC236}">
                <a16:creationId xmlns:a16="http://schemas.microsoft.com/office/drawing/2014/main" id="{10E06151-A9AA-41A0-8B87-FCCEE4E05D85}"/>
              </a:ext>
            </a:extLst>
          </p:cNvPr>
          <p:cNvSpPr txBox="1"/>
          <p:nvPr/>
        </p:nvSpPr>
        <p:spPr bwMode="auto">
          <a:xfrm>
            <a:off x="6287052" y="2598404"/>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sp>
        <p:nvSpPr>
          <p:cNvPr id="13" name="TextBox 12">
            <a:extLst>
              <a:ext uri="{FF2B5EF4-FFF2-40B4-BE49-F238E27FC236}">
                <a16:creationId xmlns:a16="http://schemas.microsoft.com/office/drawing/2014/main" id="{7490A2D4-950C-4739-835B-CC6D1DF14CB1}"/>
              </a:ext>
            </a:extLst>
          </p:cNvPr>
          <p:cNvSpPr txBox="1"/>
          <p:nvPr/>
        </p:nvSpPr>
        <p:spPr bwMode="auto">
          <a:xfrm>
            <a:off x="5347306" y="3749705"/>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14" name="Graphic 13">
            <a:extLst>
              <a:ext uri="{FF2B5EF4-FFF2-40B4-BE49-F238E27FC236}">
                <a16:creationId xmlns:a16="http://schemas.microsoft.com/office/drawing/2014/main" id="{CE079B02-2A37-4A74-9F83-4592081641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31475" y="3723952"/>
            <a:ext cx="306991" cy="429787"/>
          </a:xfrm>
          <a:prstGeom prst="rect">
            <a:avLst/>
          </a:prstGeom>
        </p:spPr>
      </p:pic>
      <p:sp>
        <p:nvSpPr>
          <p:cNvPr id="15" name="Lightning Bolt 14">
            <a:extLst>
              <a:ext uri="{FF2B5EF4-FFF2-40B4-BE49-F238E27FC236}">
                <a16:creationId xmlns:a16="http://schemas.microsoft.com/office/drawing/2014/main" id="{E6CAD64D-ECF0-4C90-AE7C-7D1638578460}"/>
              </a:ext>
            </a:extLst>
          </p:cNvPr>
          <p:cNvSpPr/>
          <p:nvPr/>
        </p:nvSpPr>
        <p:spPr bwMode="auto">
          <a:xfrm rot="20166867">
            <a:off x="5878862" y="317984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6" name="Lightning Bolt 15">
            <a:extLst>
              <a:ext uri="{FF2B5EF4-FFF2-40B4-BE49-F238E27FC236}">
                <a16:creationId xmlns:a16="http://schemas.microsoft.com/office/drawing/2014/main" id="{7629EAE1-67E7-40B9-B72E-8AD9362BEBBD}"/>
              </a:ext>
            </a:extLst>
          </p:cNvPr>
          <p:cNvSpPr/>
          <p:nvPr/>
        </p:nvSpPr>
        <p:spPr bwMode="auto">
          <a:xfrm rot="972637">
            <a:off x="6324796" y="293193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7" name="Lightning Bolt 16">
            <a:extLst>
              <a:ext uri="{FF2B5EF4-FFF2-40B4-BE49-F238E27FC236}">
                <a16:creationId xmlns:a16="http://schemas.microsoft.com/office/drawing/2014/main" id="{78192A8B-CC1B-4213-968E-3C592BFB749F}"/>
              </a:ext>
            </a:extLst>
          </p:cNvPr>
          <p:cNvSpPr/>
          <p:nvPr/>
        </p:nvSpPr>
        <p:spPr bwMode="auto">
          <a:xfrm rot="3544317">
            <a:off x="6841297" y="3016167"/>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8" name="Lightning Bolt 17">
            <a:extLst>
              <a:ext uri="{FF2B5EF4-FFF2-40B4-BE49-F238E27FC236}">
                <a16:creationId xmlns:a16="http://schemas.microsoft.com/office/drawing/2014/main" id="{95514A76-555B-46CC-8D99-26BEBF2A93F6}"/>
              </a:ext>
            </a:extLst>
          </p:cNvPr>
          <p:cNvSpPr/>
          <p:nvPr/>
        </p:nvSpPr>
        <p:spPr bwMode="auto">
          <a:xfrm rot="18038829">
            <a:off x="5814898" y="366858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1" name="Straight Arrow Connector 20">
            <a:extLst>
              <a:ext uri="{FF2B5EF4-FFF2-40B4-BE49-F238E27FC236}">
                <a16:creationId xmlns:a16="http://schemas.microsoft.com/office/drawing/2014/main" id="{8D70DA13-46B9-4052-82E9-4AFE4D8A023E}"/>
              </a:ext>
            </a:extLst>
          </p:cNvPr>
          <p:cNvCxnSpPr>
            <a:cxnSpLocks/>
            <a:stCxn id="14" idx="3"/>
          </p:cNvCxnSpPr>
          <p:nvPr/>
        </p:nvCxnSpPr>
        <p:spPr bwMode="auto">
          <a:xfrm>
            <a:off x="6738466" y="3938846"/>
            <a:ext cx="1962556" cy="4333"/>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25" name="Graphic 24">
            <a:extLst>
              <a:ext uri="{FF2B5EF4-FFF2-40B4-BE49-F238E27FC236}">
                <a16:creationId xmlns:a16="http://schemas.microsoft.com/office/drawing/2014/main" id="{138F0934-4892-4F61-A1EA-FBE1F3BA60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31898" y="3204903"/>
            <a:ext cx="288264" cy="288264"/>
          </a:xfrm>
          <a:prstGeom prst="rect">
            <a:avLst/>
          </a:prstGeom>
        </p:spPr>
      </p:pic>
      <p:pic>
        <p:nvPicPr>
          <p:cNvPr id="26" name="Graphic 25">
            <a:extLst>
              <a:ext uri="{FF2B5EF4-FFF2-40B4-BE49-F238E27FC236}">
                <a16:creationId xmlns:a16="http://schemas.microsoft.com/office/drawing/2014/main" id="{0E369221-DC78-4DFD-8E72-1DC3972230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74237" y="3317859"/>
            <a:ext cx="288264" cy="288264"/>
          </a:xfrm>
          <a:prstGeom prst="rect">
            <a:avLst/>
          </a:prstGeom>
        </p:spPr>
      </p:pic>
      <p:sp>
        <p:nvSpPr>
          <p:cNvPr id="27" name="TextBox 26">
            <a:extLst>
              <a:ext uri="{FF2B5EF4-FFF2-40B4-BE49-F238E27FC236}">
                <a16:creationId xmlns:a16="http://schemas.microsoft.com/office/drawing/2014/main" id="{CDD71086-3004-49CB-B20A-E4FA7CF0FB2B}"/>
              </a:ext>
            </a:extLst>
          </p:cNvPr>
          <p:cNvSpPr txBox="1"/>
          <p:nvPr/>
        </p:nvSpPr>
        <p:spPr bwMode="auto">
          <a:xfrm>
            <a:off x="7530753" y="4720504"/>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28" name="Straight Connector 27">
            <a:extLst>
              <a:ext uri="{FF2B5EF4-FFF2-40B4-BE49-F238E27FC236}">
                <a16:creationId xmlns:a16="http://schemas.microsoft.com/office/drawing/2014/main" id="{32519733-D89B-40B3-9524-08FCA368D420}"/>
              </a:ext>
            </a:extLst>
          </p:cNvPr>
          <p:cNvCxnSpPr>
            <a:cxnSpLocks/>
            <a:stCxn id="27" idx="2"/>
          </p:cNvCxnSpPr>
          <p:nvPr/>
        </p:nvCxnSpPr>
        <p:spPr bwMode="auto">
          <a:xfrm>
            <a:off x="7772738" y="5466399"/>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9" name="Freeform 34">
            <a:extLst>
              <a:ext uri="{FF2B5EF4-FFF2-40B4-BE49-F238E27FC236}">
                <a16:creationId xmlns:a16="http://schemas.microsoft.com/office/drawing/2014/main" id="{AA5981DE-4898-4E5C-9E31-E4BFEFB8BC2C}"/>
              </a:ext>
            </a:extLst>
          </p:cNvPr>
          <p:cNvSpPr>
            <a:spLocks noChangeAspect="1"/>
          </p:cNvSpPr>
          <p:nvPr/>
        </p:nvSpPr>
        <p:spPr bwMode="auto">
          <a:xfrm>
            <a:off x="8343862" y="4455971"/>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30" name="TextBox 29">
            <a:extLst>
              <a:ext uri="{FF2B5EF4-FFF2-40B4-BE49-F238E27FC236}">
                <a16:creationId xmlns:a16="http://schemas.microsoft.com/office/drawing/2014/main" id="{88BA760C-5631-4B0A-B7E4-877BF85B96C1}"/>
              </a:ext>
            </a:extLst>
          </p:cNvPr>
          <p:cNvSpPr txBox="1"/>
          <p:nvPr/>
        </p:nvSpPr>
        <p:spPr bwMode="auto">
          <a:xfrm>
            <a:off x="8699382" y="4795575"/>
            <a:ext cx="572764" cy="5718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31" name="TextBox 30">
            <a:extLst>
              <a:ext uri="{FF2B5EF4-FFF2-40B4-BE49-F238E27FC236}">
                <a16:creationId xmlns:a16="http://schemas.microsoft.com/office/drawing/2014/main" id="{55503529-4AFA-4888-A2AD-62EF206E3405}"/>
              </a:ext>
            </a:extLst>
          </p:cNvPr>
          <p:cNvSpPr txBox="1"/>
          <p:nvPr/>
        </p:nvSpPr>
        <p:spPr bwMode="auto">
          <a:xfrm rot="2129215">
            <a:off x="4461768" y="4861516"/>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2" name="TextBox 31">
            <a:extLst>
              <a:ext uri="{FF2B5EF4-FFF2-40B4-BE49-F238E27FC236}">
                <a16:creationId xmlns:a16="http://schemas.microsoft.com/office/drawing/2014/main" id="{CBA9A8EA-01B6-4920-BB7B-D23C2C64F77F}"/>
              </a:ext>
            </a:extLst>
          </p:cNvPr>
          <p:cNvSpPr txBox="1"/>
          <p:nvPr/>
        </p:nvSpPr>
        <p:spPr bwMode="auto">
          <a:xfrm rot="7610942">
            <a:off x="6038809" y="4660241"/>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3" name="TextBox 32">
            <a:extLst>
              <a:ext uri="{FF2B5EF4-FFF2-40B4-BE49-F238E27FC236}">
                <a16:creationId xmlns:a16="http://schemas.microsoft.com/office/drawing/2014/main" id="{CCFCEDD5-2624-4F57-9DC9-0594E4F24DD1}"/>
              </a:ext>
            </a:extLst>
          </p:cNvPr>
          <p:cNvSpPr txBox="1"/>
          <p:nvPr/>
        </p:nvSpPr>
        <p:spPr bwMode="auto">
          <a:xfrm>
            <a:off x="5226742" y="4455577"/>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34" name="Graphic 33">
            <a:extLst>
              <a:ext uri="{FF2B5EF4-FFF2-40B4-BE49-F238E27FC236}">
                <a16:creationId xmlns:a16="http://schemas.microsoft.com/office/drawing/2014/main" id="{B6790602-3553-4F82-97FF-E88C084187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71165" y="5581125"/>
            <a:ext cx="306991" cy="429787"/>
          </a:xfrm>
          <a:prstGeom prst="rect">
            <a:avLst/>
          </a:prstGeom>
        </p:spPr>
      </p:pic>
      <p:sp>
        <p:nvSpPr>
          <p:cNvPr id="35" name="Lightning Bolt 34">
            <a:extLst>
              <a:ext uri="{FF2B5EF4-FFF2-40B4-BE49-F238E27FC236}">
                <a16:creationId xmlns:a16="http://schemas.microsoft.com/office/drawing/2014/main" id="{49E2DCF2-F95E-42A4-910F-3785E7D2563C}"/>
              </a:ext>
            </a:extLst>
          </p:cNvPr>
          <p:cNvSpPr/>
          <p:nvPr/>
        </p:nvSpPr>
        <p:spPr bwMode="auto">
          <a:xfrm rot="20166867">
            <a:off x="4818552" y="5037021"/>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6" name="Lightning Bolt 35">
            <a:extLst>
              <a:ext uri="{FF2B5EF4-FFF2-40B4-BE49-F238E27FC236}">
                <a16:creationId xmlns:a16="http://schemas.microsoft.com/office/drawing/2014/main" id="{B9069952-13EF-47CD-A139-40DD6FEB10F5}"/>
              </a:ext>
            </a:extLst>
          </p:cNvPr>
          <p:cNvSpPr/>
          <p:nvPr/>
        </p:nvSpPr>
        <p:spPr bwMode="auto">
          <a:xfrm rot="972637">
            <a:off x="5264486" y="478910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Lightning Bolt 36">
            <a:extLst>
              <a:ext uri="{FF2B5EF4-FFF2-40B4-BE49-F238E27FC236}">
                <a16:creationId xmlns:a16="http://schemas.microsoft.com/office/drawing/2014/main" id="{EBAEF956-7D5A-4A57-A74B-6A5E97778880}"/>
              </a:ext>
            </a:extLst>
          </p:cNvPr>
          <p:cNvSpPr/>
          <p:nvPr/>
        </p:nvSpPr>
        <p:spPr bwMode="auto">
          <a:xfrm rot="3544317">
            <a:off x="5780987" y="4873340"/>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8" name="Lightning Bolt 37">
            <a:extLst>
              <a:ext uri="{FF2B5EF4-FFF2-40B4-BE49-F238E27FC236}">
                <a16:creationId xmlns:a16="http://schemas.microsoft.com/office/drawing/2014/main" id="{EC163A42-33D4-4E3C-9EEA-9D821A257264}"/>
              </a:ext>
            </a:extLst>
          </p:cNvPr>
          <p:cNvSpPr/>
          <p:nvPr/>
        </p:nvSpPr>
        <p:spPr bwMode="auto">
          <a:xfrm rot="18038829">
            <a:off x="4754588" y="552575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39" name="Straight Arrow Connector 38">
            <a:extLst>
              <a:ext uri="{FF2B5EF4-FFF2-40B4-BE49-F238E27FC236}">
                <a16:creationId xmlns:a16="http://schemas.microsoft.com/office/drawing/2014/main" id="{7A743440-2186-4D9B-935C-E338E48C21A2}"/>
              </a:ext>
            </a:extLst>
          </p:cNvPr>
          <p:cNvCxnSpPr>
            <a:cxnSpLocks/>
            <a:stCxn id="34" idx="3"/>
          </p:cNvCxnSpPr>
          <p:nvPr/>
        </p:nvCxnSpPr>
        <p:spPr bwMode="auto">
          <a:xfrm>
            <a:off x="5678156" y="5796019"/>
            <a:ext cx="2096538" cy="9224"/>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42" name="Graphic 41">
            <a:extLst>
              <a:ext uri="{FF2B5EF4-FFF2-40B4-BE49-F238E27FC236}">
                <a16:creationId xmlns:a16="http://schemas.microsoft.com/office/drawing/2014/main" id="{9AC6D423-3A7B-4B8C-B011-7EE0839C996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8253" y="5656220"/>
            <a:ext cx="288264" cy="288264"/>
          </a:xfrm>
          <a:prstGeom prst="rect">
            <a:avLst/>
          </a:prstGeom>
        </p:spPr>
      </p:pic>
      <p:sp>
        <p:nvSpPr>
          <p:cNvPr id="43" name="TextBox 42">
            <a:extLst>
              <a:ext uri="{FF2B5EF4-FFF2-40B4-BE49-F238E27FC236}">
                <a16:creationId xmlns:a16="http://schemas.microsoft.com/office/drawing/2014/main" id="{C67C9428-DD16-44A8-A177-BABBAFFA19C5}"/>
              </a:ext>
            </a:extLst>
          </p:cNvPr>
          <p:cNvSpPr txBox="1"/>
          <p:nvPr/>
        </p:nvSpPr>
        <p:spPr bwMode="auto">
          <a:xfrm>
            <a:off x="4288350" y="5589311"/>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44" name="Graphic 43">
            <a:extLst>
              <a:ext uri="{FF2B5EF4-FFF2-40B4-BE49-F238E27FC236}">
                <a16:creationId xmlns:a16="http://schemas.microsoft.com/office/drawing/2014/main" id="{D672A9F8-C26C-4A7A-80AB-C14646CC47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7981" y="5997669"/>
            <a:ext cx="330322" cy="347408"/>
          </a:xfrm>
          <a:prstGeom prst="rect">
            <a:avLst/>
          </a:prstGeom>
        </p:spPr>
      </p:pic>
      <p:cxnSp>
        <p:nvCxnSpPr>
          <p:cNvPr id="48" name="Connector: Elbow 47">
            <a:extLst>
              <a:ext uri="{FF2B5EF4-FFF2-40B4-BE49-F238E27FC236}">
                <a16:creationId xmlns:a16="http://schemas.microsoft.com/office/drawing/2014/main" id="{370D3D6D-6FB5-48F1-B855-6F7FCBA6D6A4}"/>
              </a:ext>
            </a:extLst>
          </p:cNvPr>
          <p:cNvCxnSpPr>
            <a:stCxn id="44" idx="3"/>
            <a:endCxn id="34" idx="2"/>
          </p:cNvCxnSpPr>
          <p:nvPr/>
        </p:nvCxnSpPr>
        <p:spPr bwMode="auto">
          <a:xfrm flipV="1">
            <a:off x="5398303" y="6010912"/>
            <a:ext cx="126358" cy="160461"/>
          </a:xfrm>
          <a:prstGeom prst="bentConnector2">
            <a:avLst/>
          </a:prstGeom>
          <a:solidFill>
            <a:schemeClr val="accent1"/>
          </a:solidFill>
          <a:ln w="12700" cap="flat" cmpd="sng" algn="ctr">
            <a:solidFill>
              <a:schemeClr val="tx1"/>
            </a:solidFill>
            <a:prstDash val="solid"/>
            <a:round/>
            <a:headEnd type="triangle"/>
            <a:tailEnd type="triangle"/>
          </a:ln>
          <a:effectLst/>
        </p:spPr>
      </p:cxnSp>
      <p:pic>
        <p:nvPicPr>
          <p:cNvPr id="49" name="Graphic 48">
            <a:extLst>
              <a:ext uri="{FF2B5EF4-FFF2-40B4-BE49-F238E27FC236}">
                <a16:creationId xmlns:a16="http://schemas.microsoft.com/office/drawing/2014/main" id="{459671FC-AF9C-41E1-96AA-8FEF08961D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00510" y="6106262"/>
            <a:ext cx="189049" cy="189049"/>
          </a:xfrm>
          <a:prstGeom prst="rect">
            <a:avLst/>
          </a:prstGeom>
        </p:spPr>
      </p:pic>
      <p:cxnSp>
        <p:nvCxnSpPr>
          <p:cNvPr id="51" name="Connector: Elbow 50">
            <a:extLst>
              <a:ext uri="{FF2B5EF4-FFF2-40B4-BE49-F238E27FC236}">
                <a16:creationId xmlns:a16="http://schemas.microsoft.com/office/drawing/2014/main" id="{B96D2F1E-88AA-4652-ADE2-FEB207FCF57C}"/>
              </a:ext>
            </a:extLst>
          </p:cNvPr>
          <p:cNvCxnSpPr>
            <a:cxnSpLocks/>
            <a:endCxn id="9" idx="2"/>
          </p:cNvCxnSpPr>
          <p:nvPr/>
        </p:nvCxnSpPr>
        <p:spPr bwMode="auto">
          <a:xfrm flipV="1">
            <a:off x="8701022" y="3537325"/>
            <a:ext cx="1213026" cy="405854"/>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55" name="Connector: Elbow 54">
            <a:extLst>
              <a:ext uri="{FF2B5EF4-FFF2-40B4-BE49-F238E27FC236}">
                <a16:creationId xmlns:a16="http://schemas.microsoft.com/office/drawing/2014/main" id="{C8A2357C-882C-4D27-9E22-45B4CD891139}"/>
              </a:ext>
            </a:extLst>
          </p:cNvPr>
          <p:cNvCxnSpPr>
            <a:cxnSpLocks/>
            <a:endCxn id="30" idx="2"/>
          </p:cNvCxnSpPr>
          <p:nvPr/>
        </p:nvCxnSpPr>
        <p:spPr bwMode="auto">
          <a:xfrm flipV="1">
            <a:off x="7774694" y="5367399"/>
            <a:ext cx="1211070" cy="437844"/>
          </a:xfrm>
          <a:prstGeom prst="bentConnector2">
            <a:avLst/>
          </a:prstGeom>
          <a:solidFill>
            <a:schemeClr val="accent1"/>
          </a:solidFill>
          <a:ln w="12700" cap="flat" cmpd="sng" algn="ctr">
            <a:solidFill>
              <a:schemeClr val="tx1"/>
            </a:solidFill>
            <a:prstDash val="solid"/>
            <a:round/>
            <a:headEnd type="triangle"/>
            <a:tailEnd type="triangle"/>
          </a:ln>
          <a:effectLst/>
        </p:spPr>
      </p:cxnSp>
    </p:spTree>
    <p:extLst>
      <p:ext uri="{BB962C8B-B14F-4D97-AF65-F5344CB8AC3E}">
        <p14:creationId xmlns:p14="http://schemas.microsoft.com/office/powerpoint/2010/main" val="41157557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2">
            <a:extLst>
              <a:ext uri="{FF2B5EF4-FFF2-40B4-BE49-F238E27FC236}">
                <a16:creationId xmlns:a16="http://schemas.microsoft.com/office/drawing/2014/main" id="{586FB3A6-5FED-41FD-8F88-426BE862D750}"/>
              </a:ext>
            </a:extLst>
          </p:cNvPr>
          <p:cNvSpPr>
            <a:spLocks noGrp="1"/>
          </p:cNvSpPr>
          <p:nvPr>
            <p:ph type="title"/>
          </p:nvPr>
        </p:nvSpPr>
        <p:spPr>
          <a:xfrm>
            <a:off x="838200" y="314325"/>
            <a:ext cx="10515600" cy="1325563"/>
          </a:xfrm>
        </p:spPr>
        <p:txBody>
          <a:bodyPr/>
          <a:lstStyle/>
          <a:p>
            <a:r>
              <a:rPr lang="en-US" altLang="ja-JP" sz="4000" dirty="0"/>
              <a:t>Security aspects of </a:t>
            </a:r>
            <a:br>
              <a:rPr lang="en-US" altLang="ja-JP" sz="4000" dirty="0"/>
            </a:br>
            <a:r>
              <a:rPr lang="en-US" altLang="ja-JP" sz="4000" dirty="0"/>
              <a:t>Enhancement of Network Slicing - Status</a:t>
            </a:r>
            <a:endParaRPr lang="sv-SE" altLang="sv-SE" sz="4000" dirty="0"/>
          </a:p>
        </p:txBody>
      </p:sp>
      <p:sp>
        <p:nvSpPr>
          <p:cNvPr id="35843" name="Content Placeholder 3">
            <a:extLst>
              <a:ext uri="{FF2B5EF4-FFF2-40B4-BE49-F238E27FC236}">
                <a16:creationId xmlns:a16="http://schemas.microsoft.com/office/drawing/2014/main" id="{27909FED-44C5-49BE-8552-94E24A2CC9AF}"/>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FS_eNS_SEC</a:t>
            </a:r>
          </a:p>
          <a:p>
            <a:r>
              <a:rPr lang="sv-SE" altLang="sv-SE" sz="2000" dirty="0"/>
              <a:t>Completion rate: </a:t>
            </a:r>
          </a:p>
          <a:p>
            <a:pPr lvl="1"/>
            <a:r>
              <a:rPr lang="sv-SE" altLang="sv-SE" sz="1800" dirty="0"/>
              <a:t>80% </a:t>
            </a:r>
            <a:r>
              <a:rPr lang="en-US" altLang="ja-JP" sz="1800" dirty="0">
                <a:sym typeface="Wingdings" panose="05000000000000000000" pitchFamily="2" charset="2"/>
              </a:rPr>
              <a:t> 85%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33.813 </a:t>
            </a:r>
            <a:r>
              <a:rPr lang="ja-JP" altLang="en-US" sz="1800" dirty="0"/>
              <a:t>Study on Security aspects of Enhancement of Network Slicing</a:t>
            </a:r>
            <a:r>
              <a:rPr lang="en-GB" altLang="ja-JP" sz="1800" dirty="0"/>
              <a:t> </a:t>
            </a:r>
            <a:r>
              <a:rPr lang="en-US" altLang="sv-SE" sz="1800" dirty="0">
                <a:ea typeface="MS PGothic" panose="020B0600070205080204" pitchFamily="34" charset="-128"/>
                <a:sym typeface="Wingdings" panose="05000000000000000000" pitchFamily="2" charset="2"/>
              </a:rPr>
              <a:t> </a:t>
            </a:r>
            <a:endParaRPr lang="sv-SE" altLang="sv-SE" sz="1800" dirty="0"/>
          </a:p>
          <a:p>
            <a:r>
              <a:rPr lang="sv-SE" altLang="sv-SE" sz="2000" dirty="0"/>
              <a:t>TR 33.813:</a:t>
            </a:r>
          </a:p>
          <a:p>
            <a:pPr lvl="1"/>
            <a:r>
              <a:rPr lang="sv-SE" altLang="sv-SE" sz="1800" dirty="0"/>
              <a:t>7 Key issues</a:t>
            </a:r>
          </a:p>
          <a:p>
            <a:pPr lvl="1"/>
            <a:r>
              <a:rPr lang="en-US" altLang="ja-JP" sz="1800" dirty="0">
                <a:sym typeface="Wingdings" panose="05000000000000000000" pitchFamily="2" charset="2"/>
              </a:rPr>
              <a:t>12 </a:t>
            </a:r>
            <a:r>
              <a:rPr lang="sv-SE" altLang="sv-SE" sz="1800" dirty="0"/>
              <a:t>Solutions</a:t>
            </a:r>
          </a:p>
          <a:p>
            <a:pPr lvl="1"/>
            <a:r>
              <a:rPr lang="sv-SE" altLang="sv-SE" sz="1800" dirty="0"/>
              <a:t>3 </a:t>
            </a:r>
            <a:r>
              <a:rPr lang="en-US" altLang="ja-JP" sz="1800" dirty="0">
                <a:sym typeface="Wingdings" panose="05000000000000000000" pitchFamily="2" charset="2"/>
              </a:rPr>
              <a:t> 4 </a:t>
            </a:r>
            <a:r>
              <a:rPr lang="sv-SE" altLang="sv-SE" sz="1800" dirty="0"/>
              <a:t>Conclusions</a:t>
            </a:r>
          </a:p>
          <a:p>
            <a:endParaRPr lang="sv-SE" altLang="sv-SE" sz="2200" dirty="0"/>
          </a:p>
        </p:txBody>
      </p:sp>
      <p:sp>
        <p:nvSpPr>
          <p:cNvPr id="35844" name="Content Placeholder 4">
            <a:extLst>
              <a:ext uri="{FF2B5EF4-FFF2-40B4-BE49-F238E27FC236}">
                <a16:creationId xmlns:a16="http://schemas.microsoft.com/office/drawing/2014/main" id="{6F514D47-3E79-4CEA-B780-57F5DCEB6DAC}"/>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eNS_SEC</a:t>
            </a:r>
          </a:p>
          <a:p>
            <a:r>
              <a:rPr lang="sv-SE" altLang="sv-SE" sz="2000" dirty="0"/>
              <a:t>Completion rate: </a:t>
            </a:r>
          </a:p>
          <a:p>
            <a:pPr lvl="1"/>
            <a:r>
              <a:rPr lang="sv-SE" altLang="sv-SE" sz="1800" dirty="0"/>
              <a:t>0% </a:t>
            </a:r>
            <a:r>
              <a:rPr lang="en-US" altLang="ja-JP" sz="1800" dirty="0">
                <a:sym typeface="Wingdings" panose="05000000000000000000" pitchFamily="2" charset="2"/>
              </a:rPr>
              <a:t> 30%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Progress is being recorded in a draft CR</a:t>
            </a:r>
          </a:p>
          <a:p>
            <a:pPr marL="0" indent="0">
              <a:buNone/>
            </a:pPr>
            <a:endParaRPr lang="sv-SE" altLang="sv-SE" sz="2000" dirty="0"/>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5472113" cy="1897985"/>
          </a:xfrm>
        </p:spPr>
        <p:txBody>
          <a:bodyPr/>
          <a:lstStyle/>
          <a:p>
            <a:r>
              <a:rPr lang="sv-SE" sz="2400" dirty="0"/>
              <a:t>One of the new security feature is the support of an additional slice specific authentication</a:t>
            </a:r>
            <a:endParaRPr lang="sv-SE" sz="1600" dirty="0"/>
          </a:p>
          <a:p>
            <a:pPr lvl="3"/>
            <a:endParaRPr lang="sv-SE" sz="1600" dirty="0"/>
          </a:p>
          <a:p>
            <a:pPr lvl="1"/>
            <a:endParaRPr lang="sv-SE" sz="1600" dirty="0"/>
          </a:p>
          <a:p>
            <a:endParaRPr lang="sv-SE" sz="1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1789" y="1824586"/>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33.813</a:t>
            </a:r>
            <a:endParaRPr lang="sv-SE" sz="2000" b="1" dirty="0">
              <a:solidFill>
                <a:schemeClr val="accent1">
                  <a:lumMod val="75000"/>
                </a:schemeClr>
              </a:solidFill>
            </a:endParaRPr>
          </a:p>
        </p:txBody>
      </p:sp>
      <p:sp>
        <p:nvSpPr>
          <p:cNvPr id="36" name="Rectangle 35">
            <a:extLst>
              <a:ext uri="{FF2B5EF4-FFF2-40B4-BE49-F238E27FC236}">
                <a16:creationId xmlns:a16="http://schemas.microsoft.com/office/drawing/2014/main" id="{81DC9895-3477-4D08-B0E1-F20E11073981}"/>
              </a:ext>
            </a:extLst>
          </p:cNvPr>
          <p:cNvSpPr/>
          <p:nvPr/>
        </p:nvSpPr>
        <p:spPr bwMode="auto">
          <a:xfrm>
            <a:off x="7708189" y="3076936"/>
            <a:ext cx="2987749" cy="2526530"/>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Rectangle 36">
            <a:extLst>
              <a:ext uri="{FF2B5EF4-FFF2-40B4-BE49-F238E27FC236}">
                <a16:creationId xmlns:a16="http://schemas.microsoft.com/office/drawing/2014/main" id="{BFC5E25C-D2AA-41D5-88B5-B5360D9124F6}"/>
              </a:ext>
            </a:extLst>
          </p:cNvPr>
          <p:cNvSpPr/>
          <p:nvPr/>
        </p:nvSpPr>
        <p:spPr bwMode="auto">
          <a:xfrm>
            <a:off x="2723545" y="3071846"/>
            <a:ext cx="3490770" cy="25316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pic>
        <p:nvPicPr>
          <p:cNvPr id="38" name="Graphic 37">
            <a:extLst>
              <a:ext uri="{FF2B5EF4-FFF2-40B4-BE49-F238E27FC236}">
                <a16:creationId xmlns:a16="http://schemas.microsoft.com/office/drawing/2014/main" id="{40FDB04B-3C00-4188-A3C4-96F14A3A57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14034" y="3415427"/>
            <a:ext cx="306991" cy="429787"/>
          </a:xfrm>
          <a:prstGeom prst="rect">
            <a:avLst/>
          </a:prstGeom>
        </p:spPr>
      </p:pic>
      <p:cxnSp>
        <p:nvCxnSpPr>
          <p:cNvPr id="39" name="Straight Connector 38">
            <a:extLst>
              <a:ext uri="{FF2B5EF4-FFF2-40B4-BE49-F238E27FC236}">
                <a16:creationId xmlns:a16="http://schemas.microsoft.com/office/drawing/2014/main" id="{2E7E35F3-D166-43E2-9590-FF3465D95904}"/>
              </a:ext>
            </a:extLst>
          </p:cNvPr>
          <p:cNvCxnSpPr>
            <a:cxnSpLocks/>
            <a:stCxn id="38" idx="2"/>
          </p:cNvCxnSpPr>
          <p:nvPr/>
        </p:nvCxnSpPr>
        <p:spPr bwMode="auto">
          <a:xfrm>
            <a:off x="3067530" y="3845214"/>
            <a:ext cx="0" cy="123083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40" name="Straight Connector 39">
            <a:extLst>
              <a:ext uri="{FF2B5EF4-FFF2-40B4-BE49-F238E27FC236}">
                <a16:creationId xmlns:a16="http://schemas.microsoft.com/office/drawing/2014/main" id="{3E5C2388-6B01-4002-A4C7-89F5C6642A73}"/>
              </a:ext>
            </a:extLst>
          </p:cNvPr>
          <p:cNvCxnSpPr>
            <a:cxnSpLocks/>
          </p:cNvCxnSpPr>
          <p:nvPr/>
        </p:nvCxnSpPr>
        <p:spPr bwMode="auto">
          <a:xfrm>
            <a:off x="5605621" y="3900924"/>
            <a:ext cx="0" cy="117512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1" name="TextBox 40">
            <a:extLst>
              <a:ext uri="{FF2B5EF4-FFF2-40B4-BE49-F238E27FC236}">
                <a16:creationId xmlns:a16="http://schemas.microsoft.com/office/drawing/2014/main" id="{73F5B0A1-E701-4470-BBB2-C5266658E487}"/>
              </a:ext>
            </a:extLst>
          </p:cNvPr>
          <p:cNvSpPr txBox="1"/>
          <p:nvPr/>
        </p:nvSpPr>
        <p:spPr bwMode="auto">
          <a:xfrm>
            <a:off x="5338715" y="315502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42" name="Straight Connector 41">
            <a:extLst>
              <a:ext uri="{FF2B5EF4-FFF2-40B4-BE49-F238E27FC236}">
                <a16:creationId xmlns:a16="http://schemas.microsoft.com/office/drawing/2014/main" id="{FE92E2A7-1E93-426D-8C50-6E24E7C9551B}"/>
              </a:ext>
            </a:extLst>
          </p:cNvPr>
          <p:cNvCxnSpPr>
            <a:cxnSpLocks/>
          </p:cNvCxnSpPr>
          <p:nvPr/>
        </p:nvCxnSpPr>
        <p:spPr bwMode="auto">
          <a:xfrm>
            <a:off x="4329142" y="3906790"/>
            <a:ext cx="0" cy="116925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3" name="TextBox 42">
            <a:extLst>
              <a:ext uri="{FF2B5EF4-FFF2-40B4-BE49-F238E27FC236}">
                <a16:creationId xmlns:a16="http://schemas.microsoft.com/office/drawing/2014/main" id="{BDFCEA0C-960C-43B7-B4A7-868F0C92CF67}"/>
              </a:ext>
            </a:extLst>
          </p:cNvPr>
          <p:cNvSpPr txBox="1"/>
          <p:nvPr/>
        </p:nvSpPr>
        <p:spPr bwMode="auto">
          <a:xfrm>
            <a:off x="4062236" y="316089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44" name="Straight Connector 43">
            <a:extLst>
              <a:ext uri="{FF2B5EF4-FFF2-40B4-BE49-F238E27FC236}">
                <a16:creationId xmlns:a16="http://schemas.microsoft.com/office/drawing/2014/main" id="{2452D27B-DDA9-4B46-AE33-EBB58C67729C}"/>
              </a:ext>
            </a:extLst>
          </p:cNvPr>
          <p:cNvCxnSpPr>
            <a:cxnSpLocks/>
          </p:cNvCxnSpPr>
          <p:nvPr/>
        </p:nvCxnSpPr>
        <p:spPr bwMode="auto">
          <a:xfrm>
            <a:off x="9202063" y="3899718"/>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5" name="TextBox 44">
            <a:extLst>
              <a:ext uri="{FF2B5EF4-FFF2-40B4-BE49-F238E27FC236}">
                <a16:creationId xmlns:a16="http://schemas.microsoft.com/office/drawing/2014/main" id="{6F2A3F3E-8109-40E8-AEF4-57D2863429A4}"/>
              </a:ext>
            </a:extLst>
          </p:cNvPr>
          <p:cNvSpPr txBox="1"/>
          <p:nvPr/>
        </p:nvSpPr>
        <p:spPr bwMode="auto">
          <a:xfrm>
            <a:off x="8935157" y="315382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46" name="TextBox 45">
            <a:extLst>
              <a:ext uri="{FF2B5EF4-FFF2-40B4-BE49-F238E27FC236}">
                <a16:creationId xmlns:a16="http://schemas.microsoft.com/office/drawing/2014/main" id="{E6A0DC41-A7D4-4585-96D4-97D57057ACB5}"/>
              </a:ext>
            </a:extLst>
          </p:cNvPr>
          <p:cNvSpPr txBox="1"/>
          <p:nvPr/>
        </p:nvSpPr>
        <p:spPr bwMode="auto">
          <a:xfrm>
            <a:off x="7698165" y="5152000"/>
            <a:ext cx="3132044" cy="46132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Slice specific authentication infrastructure</a:t>
            </a:r>
          </a:p>
        </p:txBody>
      </p:sp>
      <p:cxnSp>
        <p:nvCxnSpPr>
          <p:cNvPr id="47" name="Straight Arrow Connector 46">
            <a:extLst>
              <a:ext uri="{FF2B5EF4-FFF2-40B4-BE49-F238E27FC236}">
                <a16:creationId xmlns:a16="http://schemas.microsoft.com/office/drawing/2014/main" id="{82D4D2B0-A7DB-446E-9B8F-2DC5CDB42FFD}"/>
              </a:ext>
            </a:extLst>
          </p:cNvPr>
          <p:cNvCxnSpPr>
            <a:cxnSpLocks/>
          </p:cNvCxnSpPr>
          <p:nvPr/>
        </p:nvCxnSpPr>
        <p:spPr bwMode="auto">
          <a:xfrm>
            <a:off x="3067530" y="4163521"/>
            <a:ext cx="2538091"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8" name="TextBox 47">
            <a:extLst>
              <a:ext uri="{FF2B5EF4-FFF2-40B4-BE49-F238E27FC236}">
                <a16:creationId xmlns:a16="http://schemas.microsoft.com/office/drawing/2014/main" id="{6998D55B-3379-4619-B802-01AD5F4F7A79}"/>
              </a:ext>
            </a:extLst>
          </p:cNvPr>
          <p:cNvSpPr txBox="1"/>
          <p:nvPr/>
        </p:nvSpPr>
        <p:spPr bwMode="auto">
          <a:xfrm>
            <a:off x="3552801" y="4065557"/>
            <a:ext cx="1542151" cy="20537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Primary Authentication</a:t>
            </a:r>
          </a:p>
        </p:txBody>
      </p:sp>
      <p:cxnSp>
        <p:nvCxnSpPr>
          <p:cNvPr id="49" name="Straight Arrow Connector 48">
            <a:extLst>
              <a:ext uri="{FF2B5EF4-FFF2-40B4-BE49-F238E27FC236}">
                <a16:creationId xmlns:a16="http://schemas.microsoft.com/office/drawing/2014/main" id="{CBFB3BD2-A581-4BE6-BC7A-939E0EEDF855}"/>
              </a:ext>
            </a:extLst>
          </p:cNvPr>
          <p:cNvCxnSpPr>
            <a:cxnSpLocks/>
          </p:cNvCxnSpPr>
          <p:nvPr/>
        </p:nvCxnSpPr>
        <p:spPr bwMode="auto">
          <a:xfrm>
            <a:off x="5605621" y="4715421"/>
            <a:ext cx="3596442"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0" name="TextBox 49">
            <a:extLst>
              <a:ext uri="{FF2B5EF4-FFF2-40B4-BE49-F238E27FC236}">
                <a16:creationId xmlns:a16="http://schemas.microsoft.com/office/drawing/2014/main" id="{F6C0B108-EAD6-4009-AACB-7AB91581F4A9}"/>
              </a:ext>
            </a:extLst>
          </p:cNvPr>
          <p:cNvSpPr txBox="1"/>
          <p:nvPr/>
        </p:nvSpPr>
        <p:spPr bwMode="auto">
          <a:xfrm>
            <a:off x="6639909" y="461828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a:t>
            </a:r>
          </a:p>
        </p:txBody>
      </p:sp>
      <p:sp>
        <p:nvSpPr>
          <p:cNvPr id="51" name="TextBox 50">
            <a:extLst>
              <a:ext uri="{FF2B5EF4-FFF2-40B4-BE49-F238E27FC236}">
                <a16:creationId xmlns:a16="http://schemas.microsoft.com/office/drawing/2014/main" id="{C9F021D9-6ADD-4789-9F22-7B5F5FF7D006}"/>
              </a:ext>
            </a:extLst>
          </p:cNvPr>
          <p:cNvSpPr txBox="1"/>
          <p:nvPr/>
        </p:nvSpPr>
        <p:spPr bwMode="auto">
          <a:xfrm>
            <a:off x="3603044" y="5320390"/>
            <a:ext cx="1381689" cy="2248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5G System</a:t>
            </a:r>
          </a:p>
        </p:txBody>
      </p:sp>
      <p:cxnSp>
        <p:nvCxnSpPr>
          <p:cNvPr id="53" name="Straight Arrow Connector 52">
            <a:extLst>
              <a:ext uri="{FF2B5EF4-FFF2-40B4-BE49-F238E27FC236}">
                <a16:creationId xmlns:a16="http://schemas.microsoft.com/office/drawing/2014/main" id="{3033C01A-C613-435D-95FA-F0AB1909C787}"/>
              </a:ext>
            </a:extLst>
          </p:cNvPr>
          <p:cNvCxnSpPr>
            <a:cxnSpLocks/>
          </p:cNvCxnSpPr>
          <p:nvPr/>
        </p:nvCxnSpPr>
        <p:spPr bwMode="auto">
          <a:xfrm>
            <a:off x="3067530" y="4718854"/>
            <a:ext cx="2538091"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5" name="TextBox 54">
            <a:extLst>
              <a:ext uri="{FF2B5EF4-FFF2-40B4-BE49-F238E27FC236}">
                <a16:creationId xmlns:a16="http://schemas.microsoft.com/office/drawing/2014/main" id="{E412E54F-E01F-42DD-BF02-D81B6AF8CEC1}"/>
              </a:ext>
            </a:extLst>
          </p:cNvPr>
          <p:cNvSpPr txBox="1"/>
          <p:nvPr/>
        </p:nvSpPr>
        <p:spPr bwMode="auto">
          <a:xfrm>
            <a:off x="3804423" y="4530729"/>
            <a:ext cx="1069389" cy="397404"/>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Slice Specific Authentication</a:t>
            </a:r>
          </a:p>
        </p:txBody>
      </p:sp>
      <p:sp>
        <p:nvSpPr>
          <p:cNvPr id="24" name="Title 2">
            <a:extLst>
              <a:ext uri="{FF2B5EF4-FFF2-40B4-BE49-F238E27FC236}">
                <a16:creationId xmlns:a16="http://schemas.microsoft.com/office/drawing/2014/main" id="{A29CDC80-2852-4E3E-8780-87FDD942561D}"/>
              </a:ext>
            </a:extLst>
          </p:cNvPr>
          <p:cNvSpPr>
            <a:spLocks noGrp="1"/>
          </p:cNvSpPr>
          <p:nvPr>
            <p:ph type="title"/>
          </p:nvPr>
        </p:nvSpPr>
        <p:spPr>
          <a:xfrm>
            <a:off x="690420" y="314325"/>
            <a:ext cx="10515600" cy="1325563"/>
          </a:xfrm>
        </p:spPr>
        <p:txBody>
          <a:bodyPr/>
          <a:lstStyle/>
          <a:p>
            <a:r>
              <a:rPr lang="en-US" altLang="ja-JP" sz="4000" dirty="0"/>
              <a:t>Security aspects of </a:t>
            </a:r>
            <a:br>
              <a:rPr lang="en-US" altLang="ja-JP" sz="4000" dirty="0"/>
            </a:br>
            <a:r>
              <a:rPr lang="en-US" altLang="ja-JP" sz="4000" dirty="0"/>
              <a:t>Enhancement of Network Slicing - Overview</a:t>
            </a:r>
            <a:endParaRPr lang="sv-SE" altLang="sv-SE" sz="4000" dirty="0"/>
          </a:p>
        </p:txBody>
      </p:sp>
    </p:spTree>
    <p:extLst>
      <p:ext uri="{BB962C8B-B14F-4D97-AF65-F5344CB8AC3E}">
        <p14:creationId xmlns:p14="http://schemas.microsoft.com/office/powerpoint/2010/main" val="3246812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a:extLst>
              <a:ext uri="{FF2B5EF4-FFF2-40B4-BE49-F238E27FC236}">
                <a16:creationId xmlns:a16="http://schemas.microsoft.com/office/drawing/2014/main" id="{43F37F5C-6C46-44C9-BABE-6B7078F5633F}"/>
              </a:ext>
            </a:extLst>
          </p:cNvPr>
          <p:cNvSpPr>
            <a:spLocks noGrp="1"/>
          </p:cNvSpPr>
          <p:nvPr>
            <p:ph type="title"/>
          </p:nvPr>
        </p:nvSpPr>
        <p:spPr>
          <a:xfrm>
            <a:off x="838200" y="314325"/>
            <a:ext cx="10515600" cy="1325563"/>
          </a:xfrm>
        </p:spPr>
        <p:txBody>
          <a:bodyPr/>
          <a:lstStyle/>
          <a:p>
            <a:r>
              <a:rPr lang="en-US" altLang="ja-JP" dirty="0"/>
              <a:t>Security for NR Integrated </a:t>
            </a:r>
            <a:br>
              <a:rPr lang="en-US" altLang="ja-JP" dirty="0"/>
            </a:br>
            <a:r>
              <a:rPr lang="en-US" altLang="ja-JP" dirty="0"/>
              <a:t>Access and Backhaul - Status</a:t>
            </a:r>
            <a:endParaRPr lang="sv-SE" altLang="sv-SE" dirty="0"/>
          </a:p>
        </p:txBody>
      </p:sp>
      <p:sp>
        <p:nvSpPr>
          <p:cNvPr id="38915" name="Content Placeholder 3">
            <a:extLst>
              <a:ext uri="{FF2B5EF4-FFF2-40B4-BE49-F238E27FC236}">
                <a16:creationId xmlns:a16="http://schemas.microsoft.com/office/drawing/2014/main" id="{75E3DEE9-609C-4ABA-8E06-22CB6481D719}"/>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FS_NR_IAB_Sec</a:t>
            </a:r>
          </a:p>
          <a:p>
            <a:r>
              <a:rPr lang="sv-SE" altLang="sv-SE" sz="2000" dirty="0"/>
              <a:t>Completion rate: </a:t>
            </a:r>
          </a:p>
          <a:p>
            <a:pPr lvl="1"/>
            <a:r>
              <a:rPr lang="sv-SE" altLang="sv-SE" sz="1800" dirty="0"/>
              <a:t>50% </a:t>
            </a:r>
            <a:r>
              <a:rPr lang="en-US" altLang="ja-JP" sz="1800" dirty="0">
                <a:sym typeface="Wingdings" panose="05000000000000000000" pitchFamily="2" charset="2"/>
              </a:rPr>
              <a:t> 65%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33.824 </a:t>
            </a:r>
            <a:r>
              <a:rPr lang="en-US" altLang="ja-JP" sz="1800" dirty="0"/>
              <a:t>Study on Security for NR Integrated Access and Backhaul</a:t>
            </a:r>
            <a:r>
              <a:rPr lang="en-GB" altLang="ja-JP" sz="1800" dirty="0"/>
              <a:t> </a:t>
            </a:r>
            <a:r>
              <a:rPr lang="en-US" altLang="sv-SE" sz="1800" dirty="0">
                <a:ea typeface="MS PGothic" panose="020B0600070205080204" pitchFamily="34" charset="-128"/>
                <a:sym typeface="Wingdings" panose="05000000000000000000" pitchFamily="2" charset="2"/>
              </a:rPr>
              <a:t> </a:t>
            </a:r>
            <a:endParaRPr lang="sv-SE" altLang="sv-SE" sz="1800" dirty="0"/>
          </a:p>
          <a:p>
            <a:r>
              <a:rPr lang="sv-SE" altLang="sv-SE" sz="2000" dirty="0"/>
              <a:t>TR 33.824:</a:t>
            </a:r>
          </a:p>
          <a:p>
            <a:pPr lvl="1"/>
            <a:r>
              <a:rPr lang="sv-SE" altLang="sv-SE" sz="1800" dirty="0"/>
              <a:t>4 </a:t>
            </a:r>
            <a:r>
              <a:rPr lang="en-US" altLang="ja-JP" sz="1800" dirty="0">
                <a:sym typeface="Wingdings" panose="05000000000000000000" pitchFamily="2" charset="2"/>
              </a:rPr>
              <a:t> 5 </a:t>
            </a:r>
            <a:r>
              <a:rPr lang="sv-SE" altLang="sv-SE" sz="1800" dirty="0"/>
              <a:t>Key issues</a:t>
            </a:r>
          </a:p>
          <a:p>
            <a:pPr lvl="1"/>
            <a:r>
              <a:rPr lang="sv-SE" altLang="sv-SE" sz="1800" dirty="0"/>
              <a:t>3 </a:t>
            </a:r>
            <a:r>
              <a:rPr lang="en-US" altLang="ja-JP" sz="1800" dirty="0">
                <a:sym typeface="Wingdings" panose="05000000000000000000" pitchFamily="2" charset="2"/>
              </a:rPr>
              <a:t> 4 </a:t>
            </a:r>
            <a:r>
              <a:rPr lang="sv-SE" altLang="sv-SE" sz="1800" dirty="0"/>
              <a:t>Solutions</a:t>
            </a:r>
          </a:p>
          <a:p>
            <a:pPr lvl="1"/>
            <a:r>
              <a:rPr lang="sv-SE" altLang="sv-SE" sz="1800" dirty="0"/>
              <a:t>1 </a:t>
            </a:r>
            <a:r>
              <a:rPr lang="en-US" altLang="ja-JP" sz="1800" dirty="0">
                <a:sym typeface="Wingdings" panose="05000000000000000000" pitchFamily="2" charset="2"/>
              </a:rPr>
              <a:t> 3 </a:t>
            </a:r>
            <a:r>
              <a:rPr lang="sv-SE" altLang="sv-SE" sz="1800" dirty="0"/>
              <a:t>Conclusions</a:t>
            </a:r>
          </a:p>
          <a:p>
            <a:endParaRPr lang="sv-SE" altLang="sv-SE" sz="2200" dirty="0"/>
          </a:p>
        </p:txBody>
      </p:sp>
      <p:sp>
        <p:nvSpPr>
          <p:cNvPr id="38916" name="Content Placeholder 4">
            <a:extLst>
              <a:ext uri="{FF2B5EF4-FFF2-40B4-BE49-F238E27FC236}">
                <a16:creationId xmlns:a16="http://schemas.microsoft.com/office/drawing/2014/main" id="{FB38DFC7-0B2B-45B3-9871-1113D45C22BE}"/>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NR_IAB</a:t>
            </a:r>
          </a:p>
          <a:p>
            <a:r>
              <a:rPr lang="sv-SE" altLang="sv-SE" sz="2000" dirty="0"/>
              <a:t>Completion rate: </a:t>
            </a:r>
          </a:p>
          <a:p>
            <a:pPr lvl="1"/>
            <a:r>
              <a:rPr lang="sv-SE" altLang="sv-SE" sz="1800" dirty="0"/>
              <a:t>0% </a:t>
            </a:r>
            <a:r>
              <a:rPr lang="en-US" altLang="ja-JP" sz="1800" dirty="0">
                <a:sym typeface="Wingdings" panose="05000000000000000000" pitchFamily="2" charset="2"/>
              </a:rPr>
              <a:t> 50%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Progress is being recorded in draft CRs</a:t>
            </a:r>
          </a:p>
          <a:p>
            <a:pPr marL="0" indent="0">
              <a:buNone/>
            </a:pPr>
            <a:endParaRPr lang="sv-SE" altLang="sv-SE" sz="2000" dirty="0"/>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D101E67-7605-4895-883A-F27B1AA2E265}"/>
              </a:ext>
            </a:extLst>
          </p:cNvPr>
          <p:cNvSpPr/>
          <p:nvPr/>
        </p:nvSpPr>
        <p:spPr bwMode="auto">
          <a:xfrm>
            <a:off x="6089522" y="2606726"/>
            <a:ext cx="2699452" cy="3733052"/>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A6C9F305-1723-4C68-BDEF-4BA05CB80E04}"/>
              </a:ext>
            </a:extLst>
          </p:cNvPr>
          <p:cNvSpPr>
            <a:spLocks noGrp="1"/>
          </p:cNvSpPr>
          <p:nvPr>
            <p:ph sz="half" idx="1"/>
          </p:nvPr>
        </p:nvSpPr>
        <p:spPr>
          <a:xfrm>
            <a:off x="479426" y="1844675"/>
            <a:ext cx="3901186" cy="4392612"/>
          </a:xfrm>
        </p:spPr>
        <p:txBody>
          <a:bodyPr/>
          <a:lstStyle/>
          <a:p>
            <a:r>
              <a:rPr lang="en-GB" sz="2400" dirty="0"/>
              <a:t>The security aspects for this new architecture include:</a:t>
            </a:r>
            <a:endParaRPr lang="sv-SE" sz="2400" dirty="0"/>
          </a:p>
          <a:p>
            <a:pPr lvl="1">
              <a:buFont typeface="+mj-lt"/>
              <a:buAutoNum type="arabicPeriod"/>
            </a:pPr>
            <a:r>
              <a:rPr lang="en-GB" sz="2000" dirty="0"/>
              <a:t>Authentication, AS, and NAS security of UE.</a:t>
            </a:r>
            <a:endParaRPr lang="sv-SE" sz="2000" dirty="0"/>
          </a:p>
          <a:p>
            <a:pPr lvl="1">
              <a:buFont typeface="+mj-lt"/>
              <a:buAutoNum type="arabicPeriod"/>
            </a:pPr>
            <a:r>
              <a:rPr lang="en-GB" sz="2000" dirty="0"/>
              <a:t>Security of backhaul-link between Child-node and Parent-node.</a:t>
            </a:r>
            <a:endParaRPr lang="sv-SE" sz="2000" dirty="0"/>
          </a:p>
          <a:p>
            <a:pPr lvl="1">
              <a:buFont typeface="+mj-lt"/>
              <a:buAutoNum type="arabicPeriod"/>
            </a:pPr>
            <a:r>
              <a:rPr lang="en-GB" sz="2000" dirty="0"/>
              <a:t>Authentication, AS, and NAS security of MT part of IAB-node.</a:t>
            </a:r>
            <a:endParaRPr lang="sv-SE" sz="2000" dirty="0"/>
          </a:p>
          <a:p>
            <a:pPr lvl="1">
              <a:buFont typeface="+mj-lt"/>
              <a:buAutoNum type="arabicPeriod"/>
            </a:pPr>
            <a:r>
              <a:rPr lang="en-GB" sz="2000" dirty="0"/>
              <a:t>Security between IAB-node and IAB-donor.</a:t>
            </a:r>
            <a:endParaRPr lang="sv-SE" sz="2000" dirty="0"/>
          </a:p>
          <a:p>
            <a:endParaRPr lang="sv-SE" sz="2400" dirty="0"/>
          </a:p>
        </p:txBody>
      </p:sp>
      <p:sp>
        <p:nvSpPr>
          <p:cNvPr id="4" name="Title 3">
            <a:extLst>
              <a:ext uri="{FF2B5EF4-FFF2-40B4-BE49-F238E27FC236}">
                <a16:creationId xmlns:a16="http://schemas.microsoft.com/office/drawing/2014/main" id="{1D832C5B-DFD4-4C66-838C-384AB5D09CEB}"/>
              </a:ext>
            </a:extLst>
          </p:cNvPr>
          <p:cNvSpPr>
            <a:spLocks noGrp="1"/>
          </p:cNvSpPr>
          <p:nvPr>
            <p:ph type="title"/>
          </p:nvPr>
        </p:nvSpPr>
        <p:spPr>
          <a:xfrm>
            <a:off x="479425" y="306122"/>
            <a:ext cx="8353426" cy="1081088"/>
          </a:xfrm>
        </p:spPr>
        <p:txBody>
          <a:bodyPr/>
          <a:lstStyle/>
          <a:p>
            <a:r>
              <a:rPr lang="en-US" dirty="0"/>
              <a:t>Security for NR Integrated Access and Backhaul - Overview</a:t>
            </a:r>
            <a:endParaRPr lang="sv-SE" dirty="0"/>
          </a:p>
        </p:txBody>
      </p:sp>
      <p:sp>
        <p:nvSpPr>
          <p:cNvPr id="5" name="TextBox 4">
            <a:extLst>
              <a:ext uri="{FF2B5EF4-FFF2-40B4-BE49-F238E27FC236}">
                <a16:creationId xmlns:a16="http://schemas.microsoft.com/office/drawing/2014/main" id="{0C773B13-5A70-441E-937B-D17637B10E7F}"/>
              </a:ext>
            </a:extLst>
          </p:cNvPr>
          <p:cNvSpPr txBox="1"/>
          <p:nvPr/>
        </p:nvSpPr>
        <p:spPr bwMode="auto">
          <a:xfrm>
            <a:off x="10181961" y="181039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33.824</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467392F6-7AB8-4506-80E9-2F5E0AC8A435}"/>
              </a:ext>
            </a:extLst>
          </p:cNvPr>
          <p:cNvSpPr txBox="1"/>
          <p:nvPr/>
        </p:nvSpPr>
        <p:spPr bwMode="auto">
          <a:xfrm>
            <a:off x="6917882" y="2908599"/>
            <a:ext cx="1621081" cy="1349513"/>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IAB donor gNB</a:t>
            </a:r>
          </a:p>
        </p:txBody>
      </p:sp>
      <p:sp>
        <p:nvSpPr>
          <p:cNvPr id="7" name="TextBox 6">
            <a:extLst>
              <a:ext uri="{FF2B5EF4-FFF2-40B4-BE49-F238E27FC236}">
                <a16:creationId xmlns:a16="http://schemas.microsoft.com/office/drawing/2014/main" id="{57E2742A-1133-4ABB-A34B-FB2D44168D65}"/>
              </a:ext>
            </a:extLst>
          </p:cNvPr>
          <p:cNvSpPr txBox="1"/>
          <p:nvPr/>
        </p:nvSpPr>
        <p:spPr bwMode="auto">
          <a:xfrm>
            <a:off x="9528374" y="320634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0" name="Graphic 9">
            <a:extLst>
              <a:ext uri="{FF2B5EF4-FFF2-40B4-BE49-F238E27FC236}">
                <a16:creationId xmlns:a16="http://schemas.microsoft.com/office/drawing/2014/main" id="{0DFD0CFD-56E8-4B4A-A7A7-3E8FE572AD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7198" y="5666044"/>
            <a:ext cx="306991" cy="429787"/>
          </a:xfrm>
          <a:prstGeom prst="rect">
            <a:avLst/>
          </a:prstGeom>
        </p:spPr>
      </p:pic>
      <p:sp>
        <p:nvSpPr>
          <p:cNvPr id="11" name="TextBox 10">
            <a:extLst>
              <a:ext uri="{FF2B5EF4-FFF2-40B4-BE49-F238E27FC236}">
                <a16:creationId xmlns:a16="http://schemas.microsoft.com/office/drawing/2014/main" id="{46ABD981-E474-4906-955A-8DAF4D2C7D5C}"/>
              </a:ext>
            </a:extLst>
          </p:cNvPr>
          <p:cNvSpPr txBox="1"/>
          <p:nvPr/>
        </p:nvSpPr>
        <p:spPr bwMode="auto">
          <a:xfrm>
            <a:off x="8109653" y="3499135"/>
            <a:ext cx="339447" cy="607601"/>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CU</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8B905E4B-D2D9-4DDC-9F96-343749C04879}"/>
              </a:ext>
            </a:extLst>
          </p:cNvPr>
          <p:cNvSpPr txBox="1"/>
          <p:nvPr/>
        </p:nvSpPr>
        <p:spPr bwMode="auto">
          <a:xfrm>
            <a:off x="7049294" y="3507889"/>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DU</a:t>
            </a:r>
          </a:p>
        </p:txBody>
      </p:sp>
      <p:sp>
        <p:nvSpPr>
          <p:cNvPr id="13" name="Freeform 34">
            <a:extLst>
              <a:ext uri="{FF2B5EF4-FFF2-40B4-BE49-F238E27FC236}">
                <a16:creationId xmlns:a16="http://schemas.microsoft.com/office/drawing/2014/main" id="{0BA760EC-792B-4E17-9899-BB89D308781A}"/>
              </a:ext>
            </a:extLst>
          </p:cNvPr>
          <p:cNvSpPr>
            <a:spLocks noChangeAspect="1"/>
          </p:cNvSpPr>
          <p:nvPr/>
        </p:nvSpPr>
        <p:spPr bwMode="auto">
          <a:xfrm>
            <a:off x="7033385" y="1369543"/>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4" name="TextBox 13">
            <a:extLst>
              <a:ext uri="{FF2B5EF4-FFF2-40B4-BE49-F238E27FC236}">
                <a16:creationId xmlns:a16="http://schemas.microsoft.com/office/drawing/2014/main" id="{7E161B59-E6B9-40A1-B45F-B8BC0177BED9}"/>
              </a:ext>
            </a:extLst>
          </p:cNvPr>
          <p:cNvSpPr txBox="1"/>
          <p:nvPr/>
        </p:nvSpPr>
        <p:spPr bwMode="auto">
          <a:xfrm>
            <a:off x="7332824" y="169867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5" name="TextBox 14">
            <a:extLst>
              <a:ext uri="{FF2B5EF4-FFF2-40B4-BE49-F238E27FC236}">
                <a16:creationId xmlns:a16="http://schemas.microsoft.com/office/drawing/2014/main" id="{1DE8BB31-C665-4292-906A-2DCDE1B345FC}"/>
              </a:ext>
            </a:extLst>
          </p:cNvPr>
          <p:cNvSpPr txBox="1"/>
          <p:nvPr/>
        </p:nvSpPr>
        <p:spPr bwMode="auto">
          <a:xfrm>
            <a:off x="7049339" y="5585891"/>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6" name="TextBox 15">
            <a:extLst>
              <a:ext uri="{FF2B5EF4-FFF2-40B4-BE49-F238E27FC236}">
                <a16:creationId xmlns:a16="http://schemas.microsoft.com/office/drawing/2014/main" id="{EDCE8881-7FF5-40A1-B73C-8D28A5C8243B}"/>
              </a:ext>
            </a:extLst>
          </p:cNvPr>
          <p:cNvSpPr txBox="1"/>
          <p:nvPr/>
        </p:nvSpPr>
        <p:spPr bwMode="auto">
          <a:xfrm>
            <a:off x="7047377" y="4589670"/>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8" name="TextBox 17">
            <a:extLst>
              <a:ext uri="{FF2B5EF4-FFF2-40B4-BE49-F238E27FC236}">
                <a16:creationId xmlns:a16="http://schemas.microsoft.com/office/drawing/2014/main" id="{7D7A80C6-B761-488C-8053-63E0424A6A44}"/>
              </a:ext>
            </a:extLst>
          </p:cNvPr>
          <p:cNvSpPr txBox="1"/>
          <p:nvPr/>
        </p:nvSpPr>
        <p:spPr bwMode="auto">
          <a:xfrm>
            <a:off x="6310369" y="2620946"/>
            <a:ext cx="1255108"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IAB architecture</a:t>
            </a:r>
          </a:p>
        </p:txBody>
      </p:sp>
      <p:cxnSp>
        <p:nvCxnSpPr>
          <p:cNvPr id="19" name="Straight Arrow Connector 18">
            <a:extLst>
              <a:ext uri="{FF2B5EF4-FFF2-40B4-BE49-F238E27FC236}">
                <a16:creationId xmlns:a16="http://schemas.microsoft.com/office/drawing/2014/main" id="{658925AF-2616-4396-88E2-400DEAC73329}"/>
              </a:ext>
            </a:extLst>
          </p:cNvPr>
          <p:cNvCxnSpPr>
            <a:cxnSpLocks/>
            <a:stCxn id="6" idx="0"/>
          </p:cNvCxnSpPr>
          <p:nvPr/>
        </p:nvCxnSpPr>
        <p:spPr bwMode="auto">
          <a:xfrm flipV="1">
            <a:off x="7728423" y="2262639"/>
            <a:ext cx="0" cy="64596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415EBFEF-8AF0-4B44-91BC-1889787E784C}"/>
              </a:ext>
            </a:extLst>
          </p:cNvPr>
          <p:cNvSpPr txBox="1"/>
          <p:nvPr/>
        </p:nvSpPr>
        <p:spPr bwMode="auto">
          <a:xfrm>
            <a:off x="7496759"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3" name="Connector: Elbow 22">
            <a:extLst>
              <a:ext uri="{FF2B5EF4-FFF2-40B4-BE49-F238E27FC236}">
                <a16:creationId xmlns:a16="http://schemas.microsoft.com/office/drawing/2014/main" id="{336511EE-3108-4141-A529-F25BC78C006E}"/>
              </a:ext>
            </a:extLst>
          </p:cNvPr>
          <p:cNvCxnSpPr>
            <a:stCxn id="7" idx="0"/>
          </p:cNvCxnSpPr>
          <p:nvPr/>
        </p:nvCxnSpPr>
        <p:spPr bwMode="auto">
          <a:xfrm rot="16200000" flipV="1">
            <a:off x="8401296" y="1837277"/>
            <a:ext cx="1284957" cy="145317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a:extLst>
              <a:ext uri="{FF2B5EF4-FFF2-40B4-BE49-F238E27FC236}">
                <a16:creationId xmlns:a16="http://schemas.microsoft.com/office/drawing/2014/main" id="{1CC5533B-8CCF-403C-A392-ECA6CA4FB6A2}"/>
              </a:ext>
            </a:extLst>
          </p:cNvPr>
          <p:cNvSpPr txBox="1"/>
          <p:nvPr/>
        </p:nvSpPr>
        <p:spPr bwMode="auto">
          <a:xfrm>
            <a:off x="9484011"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6" name="Straight Arrow Connector 25">
            <a:extLst>
              <a:ext uri="{FF2B5EF4-FFF2-40B4-BE49-F238E27FC236}">
                <a16:creationId xmlns:a16="http://schemas.microsoft.com/office/drawing/2014/main" id="{133184BF-BFCC-43CE-B180-61BA8788FC78}"/>
              </a:ext>
            </a:extLst>
          </p:cNvPr>
          <p:cNvCxnSpPr>
            <a:cxnSpLocks/>
            <a:stCxn id="6" idx="3"/>
            <a:endCxn id="7" idx="1"/>
          </p:cNvCxnSpPr>
          <p:nvPr/>
        </p:nvCxnSpPr>
        <p:spPr bwMode="auto">
          <a:xfrm flipV="1">
            <a:off x="8538963" y="3579288"/>
            <a:ext cx="989411" cy="4068"/>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7" name="TextBox 26">
            <a:extLst>
              <a:ext uri="{FF2B5EF4-FFF2-40B4-BE49-F238E27FC236}">
                <a16:creationId xmlns:a16="http://schemas.microsoft.com/office/drawing/2014/main" id="{FD77BB97-0E81-4C96-8333-144E710A607D}"/>
              </a:ext>
            </a:extLst>
          </p:cNvPr>
          <p:cNvSpPr txBox="1"/>
          <p:nvPr/>
        </p:nvSpPr>
        <p:spPr bwMode="auto">
          <a:xfrm>
            <a:off x="8879238" y="344459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37" name="Straight Arrow Connector 36">
            <a:extLst>
              <a:ext uri="{FF2B5EF4-FFF2-40B4-BE49-F238E27FC236}">
                <a16:creationId xmlns:a16="http://schemas.microsoft.com/office/drawing/2014/main" id="{D3C9593E-57FF-4D30-9A4B-09BF3CC5FDDA}"/>
              </a:ext>
            </a:extLst>
          </p:cNvPr>
          <p:cNvCxnSpPr>
            <a:stCxn id="12" idx="3"/>
            <a:endCxn id="11" idx="1"/>
          </p:cNvCxnSpPr>
          <p:nvPr/>
        </p:nvCxnSpPr>
        <p:spPr bwMode="auto">
          <a:xfrm>
            <a:off x="7388741" y="3802936"/>
            <a:ext cx="720912"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34" name="TextBox 33">
            <a:extLst>
              <a:ext uri="{FF2B5EF4-FFF2-40B4-BE49-F238E27FC236}">
                <a16:creationId xmlns:a16="http://schemas.microsoft.com/office/drawing/2014/main" id="{A85580DB-509D-4E8C-8206-4989CE2520AD}"/>
              </a:ext>
            </a:extLst>
          </p:cNvPr>
          <p:cNvSpPr txBox="1"/>
          <p:nvPr/>
        </p:nvSpPr>
        <p:spPr bwMode="auto">
          <a:xfrm>
            <a:off x="7572597" y="3682526"/>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39" name="Connector: Elbow 38">
            <a:extLst>
              <a:ext uri="{FF2B5EF4-FFF2-40B4-BE49-F238E27FC236}">
                <a16:creationId xmlns:a16="http://schemas.microsoft.com/office/drawing/2014/main" id="{FB40EA49-29C0-4539-8A44-CEEED3249F47}"/>
              </a:ext>
            </a:extLst>
          </p:cNvPr>
          <p:cNvCxnSpPr>
            <a:cxnSpLocks/>
          </p:cNvCxnSpPr>
          <p:nvPr/>
        </p:nvCxnSpPr>
        <p:spPr bwMode="auto">
          <a:xfrm rot="5400000">
            <a:off x="7346506" y="4144191"/>
            <a:ext cx="845064" cy="752648"/>
          </a:xfrm>
          <a:prstGeom prst="bentConnector3">
            <a:avLst>
              <a:gd name="adj1" fmla="val 100155"/>
            </a:avLst>
          </a:prstGeom>
          <a:solidFill>
            <a:schemeClr val="accent1"/>
          </a:solidFill>
          <a:ln w="12700" cap="flat" cmpd="sng" algn="ctr">
            <a:solidFill>
              <a:schemeClr val="tx1"/>
            </a:solidFill>
            <a:prstDash val="solid"/>
            <a:round/>
            <a:headEnd type="none" w="med" len="med"/>
            <a:tailEnd type="none" w="med" len="med"/>
          </a:ln>
          <a:effectLst/>
        </p:spPr>
      </p:cxnSp>
      <p:sp>
        <p:nvSpPr>
          <p:cNvPr id="40" name="TextBox 39">
            <a:extLst>
              <a:ext uri="{FF2B5EF4-FFF2-40B4-BE49-F238E27FC236}">
                <a16:creationId xmlns:a16="http://schemas.microsoft.com/office/drawing/2014/main" id="{B5E13CC0-8173-4B3F-AD49-5A3BF384D8E1}"/>
              </a:ext>
            </a:extLst>
          </p:cNvPr>
          <p:cNvSpPr txBox="1"/>
          <p:nvPr/>
        </p:nvSpPr>
        <p:spPr bwMode="auto">
          <a:xfrm>
            <a:off x="7804141" y="4831899"/>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2" name="Connector: Elbow 41">
            <a:extLst>
              <a:ext uri="{FF2B5EF4-FFF2-40B4-BE49-F238E27FC236}">
                <a16:creationId xmlns:a16="http://schemas.microsoft.com/office/drawing/2014/main" id="{CC9B1E81-833B-40EB-8367-A8FF6C5AE7CF}"/>
              </a:ext>
            </a:extLst>
          </p:cNvPr>
          <p:cNvCxnSpPr>
            <a:cxnSpLocks/>
            <a:stCxn id="11" idx="2"/>
            <a:endCxn id="15" idx="3"/>
          </p:cNvCxnSpPr>
          <p:nvPr/>
        </p:nvCxnSpPr>
        <p:spPr bwMode="auto">
          <a:xfrm rot="5400000">
            <a:off x="6946981" y="4548542"/>
            <a:ext cx="1774202" cy="890591"/>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5" name="TextBox 44">
            <a:extLst>
              <a:ext uri="{FF2B5EF4-FFF2-40B4-BE49-F238E27FC236}">
                <a16:creationId xmlns:a16="http://schemas.microsoft.com/office/drawing/2014/main" id="{BC35FD2F-AC38-4E42-97F8-9BD4D935532D}"/>
              </a:ext>
            </a:extLst>
          </p:cNvPr>
          <p:cNvSpPr txBox="1"/>
          <p:nvPr/>
        </p:nvSpPr>
        <p:spPr bwMode="auto">
          <a:xfrm>
            <a:off x="7803103" y="5763080"/>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9" name="Straight Arrow Connector 48">
            <a:extLst>
              <a:ext uri="{FF2B5EF4-FFF2-40B4-BE49-F238E27FC236}">
                <a16:creationId xmlns:a16="http://schemas.microsoft.com/office/drawing/2014/main" id="{0BFA5F4C-DA0C-4BFE-B635-BB077521B78C}"/>
              </a:ext>
            </a:extLst>
          </p:cNvPr>
          <p:cNvCxnSpPr>
            <a:stCxn id="12" idx="2"/>
            <a:endCxn id="16" idx="0"/>
          </p:cNvCxnSpPr>
          <p:nvPr/>
        </p:nvCxnSpPr>
        <p:spPr bwMode="auto">
          <a:xfrm flipH="1">
            <a:off x="7217101" y="4097983"/>
            <a:ext cx="1917" cy="49168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0" name="TextBox 49">
            <a:extLst>
              <a:ext uri="{FF2B5EF4-FFF2-40B4-BE49-F238E27FC236}">
                <a16:creationId xmlns:a16="http://schemas.microsoft.com/office/drawing/2014/main" id="{26C6E049-F8CD-4ECB-A614-8C74812C7ADE}"/>
              </a:ext>
            </a:extLst>
          </p:cNvPr>
          <p:cNvSpPr txBox="1"/>
          <p:nvPr/>
        </p:nvSpPr>
        <p:spPr bwMode="auto">
          <a:xfrm>
            <a:off x="7006433" y="4293404"/>
            <a:ext cx="426528" cy="16889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3" name="Straight Arrow Connector 52">
            <a:extLst>
              <a:ext uri="{FF2B5EF4-FFF2-40B4-BE49-F238E27FC236}">
                <a16:creationId xmlns:a16="http://schemas.microsoft.com/office/drawing/2014/main" id="{C6204487-8F5F-4F7B-8CCB-E577EEB20B97}"/>
              </a:ext>
            </a:extLst>
          </p:cNvPr>
          <p:cNvCxnSpPr>
            <a:stCxn id="15" idx="0"/>
            <a:endCxn id="16" idx="2"/>
          </p:cNvCxnSpPr>
          <p:nvPr/>
        </p:nvCxnSpPr>
        <p:spPr bwMode="auto">
          <a:xfrm flipH="1" flipV="1">
            <a:off x="7217101" y="5179764"/>
            <a:ext cx="1962" cy="40612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id="{3503DFE0-17E0-437C-B290-936348C8FADF}"/>
              </a:ext>
            </a:extLst>
          </p:cNvPr>
          <p:cNvSpPr txBox="1"/>
          <p:nvPr/>
        </p:nvSpPr>
        <p:spPr bwMode="auto">
          <a:xfrm>
            <a:off x="7009217" y="5268624"/>
            <a:ext cx="365200" cy="187621"/>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6" name="Straight Arrow Connector 55">
            <a:extLst>
              <a:ext uri="{FF2B5EF4-FFF2-40B4-BE49-F238E27FC236}">
                <a16:creationId xmlns:a16="http://schemas.microsoft.com/office/drawing/2014/main" id="{14D2D9FC-E4C1-4566-90FB-380F249D7840}"/>
              </a:ext>
            </a:extLst>
          </p:cNvPr>
          <p:cNvCxnSpPr>
            <a:cxnSpLocks/>
            <a:stCxn id="10" idx="3"/>
            <a:endCxn id="92" idx="1"/>
          </p:cNvCxnSpPr>
          <p:nvPr/>
        </p:nvCxnSpPr>
        <p:spPr bwMode="auto">
          <a:xfrm>
            <a:off x="5594189" y="5880938"/>
            <a:ext cx="609093"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920E556-CDF1-4532-A81A-464BEF3CF202}"/>
              </a:ext>
            </a:extLst>
          </p:cNvPr>
          <p:cNvSpPr txBox="1"/>
          <p:nvPr/>
        </p:nvSpPr>
        <p:spPr bwMode="auto">
          <a:xfrm>
            <a:off x="5750075" y="5776363"/>
            <a:ext cx="339447" cy="14596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71" name="Straight Connector 70">
            <a:extLst>
              <a:ext uri="{FF2B5EF4-FFF2-40B4-BE49-F238E27FC236}">
                <a16:creationId xmlns:a16="http://schemas.microsoft.com/office/drawing/2014/main" id="{0B996CBA-F368-4BAE-9CB2-E654D0741F6F}"/>
              </a:ext>
            </a:extLst>
          </p:cNvPr>
          <p:cNvCxnSpPr>
            <a:cxnSpLocks/>
          </p:cNvCxnSpPr>
          <p:nvPr/>
        </p:nvCxnSpPr>
        <p:spPr bwMode="auto">
          <a:xfrm flipV="1">
            <a:off x="4585873" y="1908473"/>
            <a:ext cx="2463466" cy="1"/>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cxnSp>
        <p:nvCxnSpPr>
          <p:cNvPr id="73" name="Straight Connector 72">
            <a:extLst>
              <a:ext uri="{FF2B5EF4-FFF2-40B4-BE49-F238E27FC236}">
                <a16:creationId xmlns:a16="http://schemas.microsoft.com/office/drawing/2014/main" id="{06A18FB2-AC70-4F87-8612-C2AB1DB4E4F7}"/>
              </a:ext>
            </a:extLst>
          </p:cNvPr>
          <p:cNvCxnSpPr>
            <a:cxnSpLocks/>
            <a:stCxn id="6" idx="1"/>
          </p:cNvCxnSpPr>
          <p:nvPr/>
        </p:nvCxnSpPr>
        <p:spPr bwMode="auto">
          <a:xfrm flipH="1" flipV="1">
            <a:off x="4554307" y="3579288"/>
            <a:ext cx="2363575" cy="4068"/>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sp>
        <p:nvSpPr>
          <p:cNvPr id="74" name="TextBox 73">
            <a:extLst>
              <a:ext uri="{FF2B5EF4-FFF2-40B4-BE49-F238E27FC236}">
                <a16:creationId xmlns:a16="http://schemas.microsoft.com/office/drawing/2014/main" id="{F6413DC7-4283-4A32-BF0E-991FD5DD1628}"/>
              </a:ext>
            </a:extLst>
          </p:cNvPr>
          <p:cNvSpPr txBox="1"/>
          <p:nvPr/>
        </p:nvSpPr>
        <p:spPr bwMode="auto">
          <a:xfrm>
            <a:off x="4526630" y="1719883"/>
            <a:ext cx="823644"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Non-Access Stratum Security</a:t>
            </a:r>
          </a:p>
        </p:txBody>
      </p:sp>
      <p:sp>
        <p:nvSpPr>
          <p:cNvPr id="75" name="TextBox 74">
            <a:extLst>
              <a:ext uri="{FF2B5EF4-FFF2-40B4-BE49-F238E27FC236}">
                <a16:creationId xmlns:a16="http://schemas.microsoft.com/office/drawing/2014/main" id="{793F6DA2-E4C2-4251-81B8-80406EBD5CB9}"/>
              </a:ext>
            </a:extLst>
          </p:cNvPr>
          <p:cNvSpPr txBox="1"/>
          <p:nvPr/>
        </p:nvSpPr>
        <p:spPr bwMode="auto">
          <a:xfrm>
            <a:off x="4526630" y="3384645"/>
            <a:ext cx="880377"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Access Stratum Security</a:t>
            </a:r>
          </a:p>
        </p:txBody>
      </p:sp>
      <p:sp>
        <p:nvSpPr>
          <p:cNvPr id="79" name="TextBox 78">
            <a:extLst>
              <a:ext uri="{FF2B5EF4-FFF2-40B4-BE49-F238E27FC236}">
                <a16:creationId xmlns:a16="http://schemas.microsoft.com/office/drawing/2014/main" id="{0BD0FCEC-7B68-43AA-B086-24BC0858E022}"/>
              </a:ext>
            </a:extLst>
          </p:cNvPr>
          <p:cNvSpPr txBox="1"/>
          <p:nvPr/>
        </p:nvSpPr>
        <p:spPr bwMode="auto">
          <a:xfrm>
            <a:off x="4569325" y="4142893"/>
            <a:ext cx="695225" cy="104728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Security between UE and network</a:t>
            </a:r>
          </a:p>
        </p:txBody>
      </p:sp>
      <p:sp>
        <p:nvSpPr>
          <p:cNvPr id="88" name="TextBox 87">
            <a:extLst>
              <a:ext uri="{FF2B5EF4-FFF2-40B4-BE49-F238E27FC236}">
                <a16:creationId xmlns:a16="http://schemas.microsoft.com/office/drawing/2014/main" id="{B49DF7D1-5E96-4440-8EEA-32093E7F184B}"/>
              </a:ext>
            </a:extLst>
          </p:cNvPr>
          <p:cNvSpPr txBox="1"/>
          <p:nvPr/>
        </p:nvSpPr>
        <p:spPr bwMode="auto">
          <a:xfrm>
            <a:off x="5489662" y="4131784"/>
            <a:ext cx="793060" cy="105839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Security between IAB node and network</a:t>
            </a:r>
          </a:p>
        </p:txBody>
      </p:sp>
      <p:sp>
        <p:nvSpPr>
          <p:cNvPr id="92" name="TextBox 91">
            <a:extLst>
              <a:ext uri="{FF2B5EF4-FFF2-40B4-BE49-F238E27FC236}">
                <a16:creationId xmlns:a16="http://schemas.microsoft.com/office/drawing/2014/main" id="{EE504351-16E1-414B-B87E-C1BC6C70839C}"/>
              </a:ext>
            </a:extLst>
          </p:cNvPr>
          <p:cNvSpPr txBox="1"/>
          <p:nvPr/>
        </p:nvSpPr>
        <p:spPr bwMode="auto">
          <a:xfrm>
            <a:off x="6203282" y="5585892"/>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cxnSp>
        <p:nvCxnSpPr>
          <p:cNvPr id="95" name="Straight Arrow Connector 94">
            <a:extLst>
              <a:ext uri="{FF2B5EF4-FFF2-40B4-BE49-F238E27FC236}">
                <a16:creationId xmlns:a16="http://schemas.microsoft.com/office/drawing/2014/main" id="{0B99339B-E551-4BBB-AA7A-B4613A5AE40D}"/>
              </a:ext>
            </a:extLst>
          </p:cNvPr>
          <p:cNvCxnSpPr>
            <a:stCxn id="92" idx="3"/>
            <a:endCxn id="15" idx="1"/>
          </p:cNvCxnSpPr>
          <p:nvPr/>
        </p:nvCxnSpPr>
        <p:spPr bwMode="auto">
          <a:xfrm flipV="1">
            <a:off x="6542729" y="5880938"/>
            <a:ext cx="506610"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96" name="TextBox 95">
            <a:extLst>
              <a:ext uri="{FF2B5EF4-FFF2-40B4-BE49-F238E27FC236}">
                <a16:creationId xmlns:a16="http://schemas.microsoft.com/office/drawing/2014/main" id="{A5427E25-8DAD-4F88-AE2F-B8B241D01D3D}"/>
              </a:ext>
            </a:extLst>
          </p:cNvPr>
          <p:cNvSpPr txBox="1"/>
          <p:nvPr/>
        </p:nvSpPr>
        <p:spPr bwMode="auto">
          <a:xfrm>
            <a:off x="6584855" y="5769789"/>
            <a:ext cx="367567" cy="17380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102" name="Connector: Elbow 101">
            <a:extLst>
              <a:ext uri="{FF2B5EF4-FFF2-40B4-BE49-F238E27FC236}">
                <a16:creationId xmlns:a16="http://schemas.microsoft.com/office/drawing/2014/main" id="{958715D7-4288-439E-A619-1DC3EE7776C4}"/>
              </a:ext>
            </a:extLst>
          </p:cNvPr>
          <p:cNvCxnSpPr>
            <a:stCxn id="92" idx="2"/>
          </p:cNvCxnSpPr>
          <p:nvPr/>
        </p:nvCxnSpPr>
        <p:spPr bwMode="auto">
          <a:xfrm rot="5400000" flipH="1" flipV="1">
            <a:off x="6357990" y="4121751"/>
            <a:ext cx="2069250" cy="2039219"/>
          </a:xfrm>
          <a:prstGeom prst="bentConnector3">
            <a:avLst>
              <a:gd name="adj1" fmla="val -4367"/>
            </a:avLst>
          </a:prstGeom>
          <a:solidFill>
            <a:schemeClr val="accent1"/>
          </a:solidFill>
          <a:ln w="12700" cap="flat" cmpd="sng" algn="ctr">
            <a:solidFill>
              <a:schemeClr val="tx1"/>
            </a:solidFill>
            <a:prstDash val="solid"/>
            <a:round/>
            <a:headEnd type="none" w="med" len="med"/>
            <a:tailEnd type="none" w="med" len="med"/>
          </a:ln>
          <a:effectLst/>
        </p:spPr>
      </p:cxnSp>
      <p:sp>
        <p:nvSpPr>
          <p:cNvPr id="103" name="TextBox 102">
            <a:extLst>
              <a:ext uri="{FF2B5EF4-FFF2-40B4-BE49-F238E27FC236}">
                <a16:creationId xmlns:a16="http://schemas.microsoft.com/office/drawing/2014/main" id="{76A8198E-61E1-4C13-BA03-42822A93AA62}"/>
              </a:ext>
            </a:extLst>
          </p:cNvPr>
          <p:cNvSpPr txBox="1"/>
          <p:nvPr/>
        </p:nvSpPr>
        <p:spPr bwMode="auto">
          <a:xfrm>
            <a:off x="7804141" y="6096222"/>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118" name="Straight Arrow Connector 117">
            <a:extLst>
              <a:ext uri="{FF2B5EF4-FFF2-40B4-BE49-F238E27FC236}">
                <a16:creationId xmlns:a16="http://schemas.microsoft.com/office/drawing/2014/main" id="{997CFF6B-0C7E-4B3D-BD76-EEE38C78A88C}"/>
              </a:ext>
            </a:extLst>
          </p:cNvPr>
          <p:cNvCxnSpPr/>
          <p:nvPr/>
        </p:nvCxnSpPr>
        <p:spPr bwMode="auto">
          <a:xfrm flipV="1">
            <a:off x="5819330" y="3579288"/>
            <a:ext cx="0" cy="55249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0" name="Straight Arrow Connector 119">
            <a:extLst>
              <a:ext uri="{FF2B5EF4-FFF2-40B4-BE49-F238E27FC236}">
                <a16:creationId xmlns:a16="http://schemas.microsoft.com/office/drawing/2014/main" id="{8B3F8BCC-A651-42AE-B072-3FD2F442417A}"/>
              </a:ext>
            </a:extLst>
          </p:cNvPr>
          <p:cNvCxnSpPr/>
          <p:nvPr/>
        </p:nvCxnSpPr>
        <p:spPr bwMode="auto">
          <a:xfrm flipV="1">
            <a:off x="5688648"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2" name="Straight Arrow Connector 121">
            <a:extLst>
              <a:ext uri="{FF2B5EF4-FFF2-40B4-BE49-F238E27FC236}">
                <a16:creationId xmlns:a16="http://schemas.microsoft.com/office/drawing/2014/main" id="{C6477E82-F1B8-4770-9135-74FBB55C0F82}"/>
              </a:ext>
            </a:extLst>
          </p:cNvPr>
          <p:cNvCxnSpPr/>
          <p:nvPr/>
        </p:nvCxnSpPr>
        <p:spPr bwMode="auto">
          <a:xfrm flipV="1">
            <a:off x="4794436" y="3579288"/>
            <a:ext cx="0" cy="563605"/>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4" name="Straight Arrow Connector 123">
            <a:extLst>
              <a:ext uri="{FF2B5EF4-FFF2-40B4-BE49-F238E27FC236}">
                <a16:creationId xmlns:a16="http://schemas.microsoft.com/office/drawing/2014/main" id="{67E89788-93A7-4C64-A656-6E8DD7D6DD00}"/>
              </a:ext>
            </a:extLst>
          </p:cNvPr>
          <p:cNvCxnSpPr/>
          <p:nvPr/>
        </p:nvCxnSpPr>
        <p:spPr bwMode="auto">
          <a:xfrm flipV="1">
            <a:off x="4649973"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6" name="Connector: Elbow 125">
            <a:extLst>
              <a:ext uri="{FF2B5EF4-FFF2-40B4-BE49-F238E27FC236}">
                <a16:creationId xmlns:a16="http://schemas.microsoft.com/office/drawing/2014/main" id="{BB98BC60-C614-421D-BAF7-FA664F648406}"/>
              </a:ext>
            </a:extLst>
          </p:cNvPr>
          <p:cNvCxnSpPr>
            <a:stCxn id="79" idx="2"/>
            <a:endCxn id="10" idx="1"/>
          </p:cNvCxnSpPr>
          <p:nvPr/>
        </p:nvCxnSpPr>
        <p:spPr bwMode="auto">
          <a:xfrm rot="16200000" flipH="1">
            <a:off x="4756687" y="5350427"/>
            <a:ext cx="690762" cy="370260"/>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128" name="Connector: Elbow 127">
            <a:extLst>
              <a:ext uri="{FF2B5EF4-FFF2-40B4-BE49-F238E27FC236}">
                <a16:creationId xmlns:a16="http://schemas.microsoft.com/office/drawing/2014/main" id="{5724052D-3A8B-4723-8490-B5679C8C379F}"/>
              </a:ext>
            </a:extLst>
          </p:cNvPr>
          <p:cNvCxnSpPr>
            <a:cxnSpLocks/>
            <a:stCxn id="88" idx="2"/>
          </p:cNvCxnSpPr>
          <p:nvPr/>
        </p:nvCxnSpPr>
        <p:spPr bwMode="auto">
          <a:xfrm rot="16200000" flipH="1">
            <a:off x="5805027" y="5271342"/>
            <a:ext cx="475870" cy="313540"/>
          </a:xfrm>
          <a:prstGeom prst="bentConnector3">
            <a:avLst>
              <a:gd name="adj1" fmla="val 99156"/>
            </a:avLst>
          </a:prstGeom>
          <a:solidFill>
            <a:schemeClr val="accent1"/>
          </a:solidFill>
          <a:ln w="12700" cap="flat" cmpd="sng" algn="ctr">
            <a:solidFill>
              <a:schemeClr val="accent6"/>
            </a:solidFill>
            <a:prstDash val="solid"/>
            <a:round/>
            <a:headEnd type="none" w="med" len="med"/>
            <a:tailEnd type="triangle"/>
          </a:ln>
          <a:effectLst/>
        </p:spPr>
      </p:cxnSp>
      <p:sp>
        <p:nvSpPr>
          <p:cNvPr id="130" name="TextBox 129">
            <a:extLst>
              <a:ext uri="{FF2B5EF4-FFF2-40B4-BE49-F238E27FC236}">
                <a16:creationId xmlns:a16="http://schemas.microsoft.com/office/drawing/2014/main" id="{309D9B85-7DB5-454F-B947-311E76706859}"/>
              </a:ext>
            </a:extLst>
          </p:cNvPr>
          <p:cNvSpPr txBox="1"/>
          <p:nvPr/>
        </p:nvSpPr>
        <p:spPr bwMode="auto">
          <a:xfrm>
            <a:off x="9168543" y="5104305"/>
            <a:ext cx="843801" cy="55093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Security between IAB nodes</a:t>
            </a:r>
          </a:p>
        </p:txBody>
      </p:sp>
      <p:cxnSp>
        <p:nvCxnSpPr>
          <p:cNvPr id="132" name="Straight Arrow Connector 131">
            <a:extLst>
              <a:ext uri="{FF2B5EF4-FFF2-40B4-BE49-F238E27FC236}">
                <a16:creationId xmlns:a16="http://schemas.microsoft.com/office/drawing/2014/main" id="{BD660FCB-F9AA-4F44-B6FE-0448A78ECB0B}"/>
              </a:ext>
            </a:extLst>
          </p:cNvPr>
          <p:cNvCxnSpPr>
            <a:cxnSpLocks/>
            <a:stCxn id="130" idx="1"/>
            <a:endCxn id="54" idx="3"/>
          </p:cNvCxnSpPr>
          <p:nvPr/>
        </p:nvCxnSpPr>
        <p:spPr bwMode="auto">
          <a:xfrm flipH="1" flipV="1">
            <a:off x="7374417" y="5362435"/>
            <a:ext cx="1794126" cy="17337"/>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134" name="TextBox 133">
            <a:extLst>
              <a:ext uri="{FF2B5EF4-FFF2-40B4-BE49-F238E27FC236}">
                <a16:creationId xmlns:a16="http://schemas.microsoft.com/office/drawing/2014/main" id="{7D2AC58C-A741-47A8-B32D-DFE7DBE57018}"/>
              </a:ext>
            </a:extLst>
          </p:cNvPr>
          <p:cNvSpPr txBox="1"/>
          <p:nvPr/>
        </p:nvSpPr>
        <p:spPr bwMode="auto">
          <a:xfrm>
            <a:off x="9177219" y="4181673"/>
            <a:ext cx="989411" cy="69030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4. Security between IAB  donor and node</a:t>
            </a:r>
          </a:p>
        </p:txBody>
      </p:sp>
      <p:cxnSp>
        <p:nvCxnSpPr>
          <p:cNvPr id="136" name="Straight Arrow Connector 135">
            <a:extLst>
              <a:ext uri="{FF2B5EF4-FFF2-40B4-BE49-F238E27FC236}">
                <a16:creationId xmlns:a16="http://schemas.microsoft.com/office/drawing/2014/main" id="{EFF481BE-A09D-4346-B856-70F33AE895AC}"/>
              </a:ext>
            </a:extLst>
          </p:cNvPr>
          <p:cNvCxnSpPr>
            <a:stCxn id="134" idx="1"/>
          </p:cNvCxnSpPr>
          <p:nvPr/>
        </p:nvCxnSpPr>
        <p:spPr bwMode="auto">
          <a:xfrm flipH="1">
            <a:off x="8412225" y="4526825"/>
            <a:ext cx="764994" cy="1592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430917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a:extLst>
              <a:ext uri="{FF2B5EF4-FFF2-40B4-BE49-F238E27FC236}">
                <a16:creationId xmlns:a16="http://schemas.microsoft.com/office/drawing/2014/main" id="{1A53A4FF-8856-4823-87A2-6600214C54E4}"/>
              </a:ext>
            </a:extLst>
          </p:cNvPr>
          <p:cNvSpPr>
            <a:spLocks noGrp="1"/>
          </p:cNvSpPr>
          <p:nvPr>
            <p:ph type="title"/>
          </p:nvPr>
        </p:nvSpPr>
        <p:spPr>
          <a:xfrm>
            <a:off x="838200" y="311150"/>
            <a:ext cx="10515600" cy="1325563"/>
          </a:xfrm>
        </p:spPr>
        <p:txBody>
          <a:bodyPr/>
          <a:lstStyle/>
          <a:p>
            <a:r>
              <a:rPr lang="en-US" altLang="ja-JP" sz="4000" dirty="0"/>
              <a:t>Study on Security Aspects of 3GPP support </a:t>
            </a:r>
            <a:br>
              <a:rPr lang="en-US" altLang="ja-JP" sz="4000" dirty="0"/>
            </a:br>
            <a:r>
              <a:rPr lang="en-US" altLang="ja-JP" sz="4000" dirty="0"/>
              <a:t>for Advanced V2X Services - Status</a:t>
            </a:r>
            <a:endParaRPr lang="sv-SE" altLang="sv-SE" sz="4000" dirty="0"/>
          </a:p>
        </p:txBody>
      </p:sp>
      <p:sp>
        <p:nvSpPr>
          <p:cNvPr id="39939" name="Content Placeholder 3">
            <a:extLst>
              <a:ext uri="{FF2B5EF4-FFF2-40B4-BE49-F238E27FC236}">
                <a16:creationId xmlns:a16="http://schemas.microsoft.com/office/drawing/2014/main" id="{C3875276-DD9D-4A09-A87B-313D3F134069}"/>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FS_eV2X_Sec</a:t>
            </a:r>
          </a:p>
          <a:p>
            <a:r>
              <a:rPr lang="sv-SE" altLang="sv-SE" sz="2000" dirty="0"/>
              <a:t>Completion rate: </a:t>
            </a:r>
          </a:p>
          <a:p>
            <a:pPr lvl="1"/>
            <a:r>
              <a:rPr lang="sv-SE" altLang="sv-SE" sz="1800" dirty="0"/>
              <a:t>60% </a:t>
            </a:r>
            <a:r>
              <a:rPr lang="en-US" altLang="ja-JP" sz="1800" dirty="0">
                <a:sym typeface="Wingdings" panose="05000000000000000000" pitchFamily="2" charset="2"/>
              </a:rPr>
              <a:t> 75%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33.836 </a:t>
            </a:r>
            <a:r>
              <a:rPr lang="en-US" altLang="ja-JP" sz="1800" dirty="0"/>
              <a:t>Study on Security Aspects of 3GPP support for Advanced V2X Services</a:t>
            </a:r>
          </a:p>
          <a:p>
            <a:r>
              <a:rPr lang="sv-SE" altLang="sv-SE" sz="2000" dirty="0"/>
              <a:t>TR 33.836:</a:t>
            </a:r>
          </a:p>
          <a:p>
            <a:pPr lvl="1"/>
            <a:r>
              <a:rPr lang="sv-SE" altLang="sv-SE" sz="1800" dirty="0"/>
              <a:t>10 </a:t>
            </a:r>
            <a:r>
              <a:rPr lang="en-US" altLang="ja-JP" sz="1800" dirty="0">
                <a:sym typeface="Wingdings" panose="05000000000000000000" pitchFamily="2" charset="2"/>
              </a:rPr>
              <a:t> 11 </a:t>
            </a:r>
            <a:r>
              <a:rPr lang="sv-SE" altLang="sv-SE" sz="1800" dirty="0"/>
              <a:t>Key issues</a:t>
            </a:r>
          </a:p>
          <a:p>
            <a:pPr lvl="1"/>
            <a:r>
              <a:rPr lang="sv-SE" altLang="sv-SE" sz="1800" dirty="0"/>
              <a:t>11 </a:t>
            </a:r>
            <a:r>
              <a:rPr lang="en-US" altLang="ja-JP" sz="1800" dirty="0">
                <a:sym typeface="Wingdings" panose="05000000000000000000" pitchFamily="2" charset="2"/>
              </a:rPr>
              <a:t> 20 </a:t>
            </a:r>
            <a:r>
              <a:rPr lang="sv-SE" altLang="sv-SE" sz="1800" dirty="0"/>
              <a:t>Solutions</a:t>
            </a:r>
          </a:p>
          <a:p>
            <a:pPr lvl="1"/>
            <a:r>
              <a:rPr lang="sv-SE" altLang="sv-SE" sz="1800" dirty="0"/>
              <a:t>0 </a:t>
            </a:r>
            <a:r>
              <a:rPr lang="en-US" altLang="ja-JP" sz="1800" dirty="0">
                <a:sym typeface="Wingdings" panose="05000000000000000000" pitchFamily="2" charset="2"/>
              </a:rPr>
              <a:t> 9 </a:t>
            </a:r>
            <a:r>
              <a:rPr lang="sv-SE" altLang="sv-SE" sz="1800" dirty="0"/>
              <a:t>Conclusions</a:t>
            </a:r>
          </a:p>
          <a:p>
            <a:endParaRPr lang="sv-SE" altLang="sv-SE" sz="2000" dirty="0"/>
          </a:p>
          <a:p>
            <a:pPr lvl="1"/>
            <a:endParaRPr lang="sv-SE" altLang="sv-SE" sz="1800" dirty="0"/>
          </a:p>
        </p:txBody>
      </p:sp>
      <p:sp>
        <p:nvSpPr>
          <p:cNvPr id="39940" name="Content Placeholder 4">
            <a:extLst>
              <a:ext uri="{FF2B5EF4-FFF2-40B4-BE49-F238E27FC236}">
                <a16:creationId xmlns:a16="http://schemas.microsoft.com/office/drawing/2014/main" id="{9931A01B-815D-46CA-9994-E1B688EF7E85}"/>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eV2X</a:t>
            </a:r>
          </a:p>
          <a:p>
            <a:r>
              <a:rPr lang="sv-SE" altLang="sv-SE" sz="2000" dirty="0"/>
              <a:t>Completion rate: </a:t>
            </a:r>
          </a:p>
          <a:p>
            <a:pPr lvl="1"/>
            <a:r>
              <a:rPr lang="sv-SE" altLang="sv-SE" sz="1800" dirty="0"/>
              <a:t>0% </a:t>
            </a:r>
            <a:r>
              <a:rPr lang="en-US" altLang="ja-JP" sz="1800" dirty="0">
                <a:sym typeface="Wingdings" panose="05000000000000000000" pitchFamily="2" charset="2"/>
              </a:rPr>
              <a:t> 10%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Mar 20</a:t>
            </a:r>
          </a:p>
          <a:p>
            <a:r>
              <a:rPr lang="en-US" altLang="sv-SE" sz="2000" dirty="0">
                <a:ea typeface="MS PGothic" panose="020B0600070205080204" pitchFamily="34" charset="-128"/>
                <a:sym typeface="Wingdings" panose="05000000000000000000" pitchFamily="2" charset="2"/>
              </a:rPr>
              <a:t>Documents:</a:t>
            </a:r>
          </a:p>
          <a:p>
            <a:pPr lvl="1"/>
            <a:r>
              <a:rPr lang="en-US" altLang="ja-JP" sz="1800" dirty="0"/>
              <a:t>New WID on eV2X security in SP-191125</a:t>
            </a:r>
          </a:p>
          <a:p>
            <a:pPr lvl="1"/>
            <a:r>
              <a:rPr lang="sv-SE" altLang="sv-SE" sz="1800" dirty="0"/>
              <a:t>(draft) TS 33.XYZ </a:t>
            </a:r>
            <a:r>
              <a:rPr lang="en-US" altLang="sv-SE" sz="1800" dirty="0"/>
              <a:t>Security Aspect of 3GPP Support for Advanced V2X Services</a:t>
            </a:r>
            <a:endParaRPr lang="sv-SE" altLang="sv-SE" sz="18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260FE65-9329-4DFC-AF27-6CD9F254BE6E}"/>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3266154047"/>
              </p:ext>
            </p:extLst>
          </p:nvPr>
        </p:nvGraphicFramePr>
        <p:xfrm>
          <a:off x="414144" y="1779205"/>
          <a:ext cx="10939656" cy="4471524"/>
        </p:xfrm>
        <a:graphic>
          <a:graphicData uri="http://schemas.openxmlformats.org/drawingml/2006/table">
            <a:tbl>
              <a:tblPr firstRow="1" bandRow="1">
                <a:tableStyleId>{5C22544A-7EE6-4342-B048-85BDC9FD1C3A}</a:tableStyleId>
              </a:tblPr>
              <a:tblGrid>
                <a:gridCol w="1855808">
                  <a:extLst>
                    <a:ext uri="{9D8B030D-6E8A-4147-A177-3AD203B41FA5}">
                      <a16:colId xmlns:a16="http://schemas.microsoft.com/office/drawing/2014/main" val="1671951344"/>
                    </a:ext>
                  </a:extLst>
                </a:gridCol>
                <a:gridCol w="1180952">
                  <a:extLst>
                    <a:ext uri="{9D8B030D-6E8A-4147-A177-3AD203B41FA5}">
                      <a16:colId xmlns:a16="http://schemas.microsoft.com/office/drawing/2014/main" val="2472883386"/>
                    </a:ext>
                  </a:extLst>
                </a:gridCol>
                <a:gridCol w="1066278">
                  <a:extLst>
                    <a:ext uri="{9D8B030D-6E8A-4147-A177-3AD203B41FA5}">
                      <a16:colId xmlns:a16="http://schemas.microsoft.com/office/drawing/2014/main" val="1642402025"/>
                    </a:ext>
                  </a:extLst>
                </a:gridCol>
                <a:gridCol w="910095">
                  <a:extLst>
                    <a:ext uri="{9D8B030D-6E8A-4147-A177-3AD203B41FA5}">
                      <a16:colId xmlns:a16="http://schemas.microsoft.com/office/drawing/2014/main" val="716484714"/>
                    </a:ext>
                  </a:extLst>
                </a:gridCol>
                <a:gridCol w="931510">
                  <a:extLst>
                    <a:ext uri="{9D8B030D-6E8A-4147-A177-3AD203B41FA5}">
                      <a16:colId xmlns:a16="http://schemas.microsoft.com/office/drawing/2014/main" val="1341460600"/>
                    </a:ext>
                  </a:extLst>
                </a:gridCol>
                <a:gridCol w="897190">
                  <a:extLst>
                    <a:ext uri="{9D8B030D-6E8A-4147-A177-3AD203B41FA5}">
                      <a16:colId xmlns:a16="http://schemas.microsoft.com/office/drawing/2014/main" val="3435354498"/>
                    </a:ext>
                  </a:extLst>
                </a:gridCol>
                <a:gridCol w="816460">
                  <a:extLst>
                    <a:ext uri="{9D8B030D-6E8A-4147-A177-3AD203B41FA5}">
                      <a16:colId xmlns:a16="http://schemas.microsoft.com/office/drawing/2014/main" val="1010587454"/>
                    </a:ext>
                  </a:extLst>
                </a:gridCol>
                <a:gridCol w="1093788">
                  <a:extLst>
                    <a:ext uri="{9D8B030D-6E8A-4147-A177-3AD203B41FA5}">
                      <a16:colId xmlns:a16="http://schemas.microsoft.com/office/drawing/2014/main" val="2513750454"/>
                    </a:ext>
                  </a:extLst>
                </a:gridCol>
                <a:gridCol w="1556694">
                  <a:extLst>
                    <a:ext uri="{9D8B030D-6E8A-4147-A177-3AD203B41FA5}">
                      <a16:colId xmlns:a16="http://schemas.microsoft.com/office/drawing/2014/main" val="3263316054"/>
                    </a:ext>
                  </a:extLst>
                </a:gridCol>
                <a:gridCol w="630881">
                  <a:extLst>
                    <a:ext uri="{9D8B030D-6E8A-4147-A177-3AD203B41FA5}">
                      <a16:colId xmlns:a16="http://schemas.microsoft.com/office/drawing/2014/main" val="593387059"/>
                    </a:ext>
                  </a:extLst>
                </a:gridCol>
              </a:tblGrid>
              <a:tr h="420311">
                <a:tc>
                  <a:txBody>
                    <a:bodyPr/>
                    <a:lstStyle/>
                    <a:p>
                      <a:pPr algn="ctr"/>
                      <a:r>
                        <a:rPr lang="sv-SE" sz="1100" dirty="0"/>
                        <a:t>WI Title</a:t>
                      </a:r>
                    </a:p>
                  </a:txBody>
                  <a:tcPr marT="45711" marB="45711"/>
                </a:tc>
                <a:tc>
                  <a:txBody>
                    <a:bodyPr/>
                    <a:lstStyle/>
                    <a:p>
                      <a:pPr algn="ctr"/>
                      <a:r>
                        <a:rPr lang="sv-SE" sz="1100" dirty="0"/>
                        <a:t>SA3 rapporteur</a:t>
                      </a:r>
                    </a:p>
                  </a:txBody>
                  <a:tcPr marT="45711" marB="45711"/>
                </a:tc>
                <a:tc>
                  <a:txBody>
                    <a:bodyPr/>
                    <a:lstStyle/>
                    <a:p>
                      <a:pPr algn="ctr"/>
                      <a:r>
                        <a:rPr lang="sv-SE" sz="1100" dirty="0"/>
                        <a:t>WI code</a:t>
                      </a:r>
                    </a:p>
                  </a:txBody>
                  <a:tcPr marT="45711" marB="45711"/>
                </a:tc>
                <a:tc>
                  <a:txBody>
                    <a:bodyPr/>
                    <a:lstStyle/>
                    <a:p>
                      <a:pPr algn="ctr"/>
                      <a:r>
                        <a:rPr lang="sv-SE" sz="1100" dirty="0"/>
                        <a:t>Current % completion</a:t>
                      </a:r>
                    </a:p>
                  </a:txBody>
                  <a:tcPr marT="45711" marB="45711"/>
                </a:tc>
                <a:tc>
                  <a:txBody>
                    <a:bodyPr/>
                    <a:lstStyle/>
                    <a:p>
                      <a:pPr algn="ctr"/>
                      <a:r>
                        <a:rPr lang="sv-SE" sz="1100" dirty="0"/>
                        <a:t>New % completion</a:t>
                      </a:r>
                    </a:p>
                  </a:txBody>
                  <a:tcPr marT="45711" marB="45711"/>
                </a:tc>
                <a:tc>
                  <a:txBody>
                    <a:bodyPr/>
                    <a:lstStyle/>
                    <a:p>
                      <a:pPr algn="ctr"/>
                      <a:r>
                        <a:rPr lang="sv-SE" sz="1100" dirty="0"/>
                        <a:t>Current target</a:t>
                      </a:r>
                    </a:p>
                  </a:txBody>
                  <a:tcPr marT="45711" marB="45711"/>
                </a:tc>
                <a:tc>
                  <a:txBody>
                    <a:bodyPr/>
                    <a:lstStyle/>
                    <a:p>
                      <a:pPr algn="ctr"/>
                      <a:r>
                        <a:rPr lang="sv-SE" sz="1100" dirty="0"/>
                        <a:t>New target</a:t>
                      </a:r>
                    </a:p>
                  </a:txBody>
                  <a:tcPr marT="45711" marB="45711"/>
                </a:tc>
                <a:tc>
                  <a:txBody>
                    <a:bodyPr/>
                    <a:lstStyle/>
                    <a:p>
                      <a:pPr algn="ctr"/>
                      <a:r>
                        <a:rPr lang="sv-SE" sz="1100" dirty="0"/>
                        <a:t>Current WID</a:t>
                      </a:r>
                    </a:p>
                  </a:txBody>
                  <a:tcPr marT="45711" marB="45711"/>
                </a:tc>
                <a:tc>
                  <a:txBody>
                    <a:bodyPr/>
                    <a:lstStyle/>
                    <a:p>
                      <a:pPr algn="ctr"/>
                      <a:r>
                        <a:rPr lang="sv-SE" sz="1100" dirty="0"/>
                        <a:t>TR/TS</a:t>
                      </a:r>
                    </a:p>
                  </a:txBody>
                  <a:tcPr marT="45711" marB="45711"/>
                </a:tc>
                <a:tc>
                  <a:txBody>
                    <a:bodyPr/>
                    <a:lstStyle/>
                    <a:p>
                      <a:pPr algn="ctr"/>
                      <a:r>
                        <a:rPr lang="sv-SE" sz="1100" dirty="0"/>
                        <a:t>Rel</a:t>
                      </a:r>
                    </a:p>
                  </a:txBody>
                  <a:tcPr marT="45711" marB="45711"/>
                </a:tc>
                <a:extLst>
                  <a:ext uri="{0D108BD9-81ED-4DB2-BD59-A6C34878D82A}">
                    <a16:rowId xmlns:a16="http://schemas.microsoft.com/office/drawing/2014/main" val="1379591223"/>
                  </a:ext>
                </a:extLst>
              </a:tr>
              <a:tr h="365218">
                <a:tc>
                  <a:txBody>
                    <a:bodyPr/>
                    <a:lstStyle/>
                    <a:p>
                      <a:pPr mar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Normative work on Lawful Interception Rel-1</a:t>
                      </a:r>
                      <a:r>
                        <a:rPr lang="en-GB" sz="1000" b="0" kern="1200" dirty="0">
                          <a:solidFill>
                            <a:schemeClr val="dk1"/>
                          </a:solidFill>
                          <a:effectLst/>
                          <a:latin typeface="Arial" panose="020B0604020202020204" pitchFamily="34" charset="0"/>
                          <a:ea typeface="Batang" panose="02030600000101010101" pitchFamily="18" charset="-127"/>
                          <a:cs typeface="+mn-cs"/>
                        </a:rPr>
                        <a:t>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Alex Leadbeater (BT)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LI16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dirty="0">
                          <a:solidFill>
                            <a:schemeClr val="tx1"/>
                          </a:solidFill>
                          <a:latin typeface="Arial" panose="020B0604020202020204" pitchFamily="34" charset="0"/>
                          <a:cs typeface="Arial" panose="020B0604020202020204" pitchFamily="34" charset="0"/>
                        </a:rPr>
                        <a:t>40%</a:t>
                      </a:r>
                    </a:p>
                  </a:txBody>
                  <a:tcPr marL="17780" marR="17780" marT="17777" marB="17777"/>
                </a:tc>
                <a:tc>
                  <a:txBody>
                    <a:bodyPr/>
                    <a:lstStyle/>
                    <a:p>
                      <a:pPr algn="ctr"/>
                      <a:r>
                        <a:rPr lang="sv-SE" sz="1000" dirty="0">
                          <a:solidFill>
                            <a:srgbClr val="FF0000"/>
                          </a:solidFill>
                        </a:rPr>
                        <a:t>55%</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Mar 20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163315320"/>
                  </a:ext>
                </a:extLst>
              </a:tr>
              <a:tr h="635492">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Study on authentication and key management for applications based on 3GPP credential in 5G IoT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Xiaoting Huang </a:t>
                      </a:r>
                    </a:p>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(China Mobile)</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FS_AKMA</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Arial" panose="020B0604020202020204" pitchFamily="34" charset="0"/>
                          <a:ea typeface="Batang" panose="02030600000101010101" pitchFamily="18" charset="-127"/>
                          <a:cs typeface="+mn-cs"/>
                        </a:rPr>
                        <a:t>70%</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algn="ctr"/>
                      <a:r>
                        <a:rPr lang="sv-SE" sz="1000" dirty="0">
                          <a:solidFill>
                            <a:srgbClr val="FF0000"/>
                          </a:solidFill>
                        </a:rPr>
                        <a:t>95%</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Arial" panose="020B0604020202020204" pitchFamily="34" charset="0"/>
                          <a:ea typeface="Batang" panose="02030600000101010101" pitchFamily="18" charset="-127"/>
                          <a:cs typeface="+mn-cs"/>
                        </a:rPr>
                        <a:t>Dec 19 </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algn="ctr"/>
                      <a:endParaRPr lang="sv-SE" sz="1000" dirty="0"/>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SP-180443</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TR 33.835</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435848687"/>
                  </a:ext>
                </a:extLst>
              </a:tr>
              <a:tr h="365218">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evolution of Cellular IoT security for the 5G System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Henrik Normann </a:t>
                      </a:r>
                    </a:p>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FS_CIoT_sec_5G</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90%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rPr>
                        <a:t>95%</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r>
                        <a:rPr lang="sv-SE" sz="1000" b="0" kern="1200" dirty="0">
                          <a:solidFill>
                            <a:srgbClr val="FF0000"/>
                          </a:solidFill>
                          <a:effectLst/>
                          <a:latin typeface="Arial" panose="020B0604020202020204" pitchFamily="34" charset="0"/>
                          <a:ea typeface="Batang" panose="02030600000101010101" pitchFamily="18" charset="-127"/>
                          <a:cs typeface="+mn-cs"/>
                        </a:rPr>
                        <a:t>Mar 20</a:t>
                      </a: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SP-180440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33.861</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254922684"/>
                  </a:ext>
                </a:extLst>
              </a:tr>
              <a:tr h="365218">
                <a:tc>
                  <a:txBody>
                    <a:bodyPr/>
                    <a:lstStyle/>
                    <a:p>
                      <a:pPr marL="0" lvl="0" indent="0" algn="l" defTabSz="895350">
                        <a:lnSpc>
                          <a:spcPts val="1200"/>
                        </a:lnSpc>
                        <a:spcAft>
                          <a:spcPts val="0"/>
                        </a:spcAft>
                        <a:tabLst>
                          <a:tab pos="895350" algn="l"/>
                        </a:tabLst>
                      </a:pPr>
                      <a:r>
                        <a:rPr lang="en-GB" sz="1000" b="0" dirty="0" err="1">
                          <a:effectLst/>
                          <a:latin typeface="Arial" panose="020B0604020202020204" pitchFamily="34" charset="0"/>
                          <a:ea typeface="Batang" panose="02030600000101010101" pitchFamily="18" charset="-127"/>
                        </a:rPr>
                        <a:t>eMCSec</a:t>
                      </a:r>
                      <a:r>
                        <a:rPr lang="en-GB" sz="1000" b="0" dirty="0">
                          <a:effectLst/>
                          <a:latin typeface="Arial" panose="020B0604020202020204" pitchFamily="34" charset="0"/>
                          <a:ea typeface="Batang" panose="02030600000101010101" pitchFamily="18" charset="-127"/>
                        </a:rPr>
                        <a:t> R16 security</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Tim Woodward</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(Motorola)</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MCXSec</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45%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rPr>
                        <a:t>55%</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SP-180439</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33.180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4006240667"/>
                  </a:ext>
                </a:extLst>
              </a:tr>
              <a:tr h="485374">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Security Aspects of the 5G Service Based Architecture</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Christine Jost</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GB" sz="1000" b="0">
                          <a:effectLst/>
                          <a:latin typeface="Arial" panose="020B0604020202020204" pitchFamily="34" charset="0"/>
                          <a:ea typeface="Batang" panose="02030600000101010101" pitchFamily="18" charset="-127"/>
                        </a:rPr>
                        <a:t>FS_SBA-Sec</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80%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r>
                        <a:rPr lang="sv-SE" sz="1000" dirty="0">
                          <a:solidFill>
                            <a:srgbClr val="FF0000"/>
                          </a:solidFill>
                        </a:rPr>
                        <a:t>85%</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SP-180441</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33.855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15 </a:t>
                      </a:r>
                      <a:r>
                        <a:rPr lang="en-US" sz="1000" b="0" dirty="0">
                          <a:effectLst/>
                          <a:latin typeface="Arial" panose="020B0604020202020204" pitchFamily="34" charset="0"/>
                          <a:ea typeface="MS Mincho" panose="02020609040205080304" pitchFamily="49" charset="-128"/>
                          <a:sym typeface="Wingdings" panose="05000000000000000000" pitchFamily="2" charset="2"/>
                        </a:rPr>
                        <a:t></a:t>
                      </a:r>
                      <a:r>
                        <a:rPr lang="en-US" sz="1000" b="0" dirty="0">
                          <a:effectLst/>
                          <a:latin typeface="Arial" panose="020B0604020202020204" pitchFamily="34" charset="0"/>
                          <a:ea typeface="MS Mincho" panose="02020609040205080304" pitchFamily="49" charset="-128"/>
                        </a:rPr>
                        <a:t> 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026368276"/>
                  </a:ext>
                </a:extLst>
              </a:tr>
              <a:tr h="304180">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of URLLC for 5GS</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Rong Wu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(Huawei)</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5G_URLLC_SEC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Batang" panose="02030600000101010101" pitchFamily="18" charset="-127"/>
                          <a:cs typeface="+mn-cs"/>
                        </a:rPr>
                        <a:t>30%</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algn="ctr"/>
                      <a:r>
                        <a:rPr lang="sv-SE" sz="1000" dirty="0">
                          <a:solidFill>
                            <a:srgbClr val="FF0000"/>
                          </a:solidFill>
                        </a:rPr>
                        <a:t>80%</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3926383059"/>
                  </a:ext>
                </a:extLst>
              </a:tr>
              <a:tr h="485380">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for 5GS Enhanced support of Vertical and LAN Services</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Anja Jerichow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(Nokia)</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Vertical_LAN_SEC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Batang" panose="02030600000101010101" pitchFamily="18" charset="-127"/>
                          <a:cs typeface="+mn-cs"/>
                        </a:rPr>
                        <a:t>30%</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algn="ctr"/>
                      <a:r>
                        <a:rPr lang="sv-SE" sz="1000" dirty="0">
                          <a:solidFill>
                            <a:srgbClr val="FF0000"/>
                          </a:solidFill>
                        </a:rPr>
                        <a:t>95%</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SP-190352</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2174677152"/>
                  </a:ext>
                </a:extLst>
              </a:tr>
              <a:tr h="485380">
                <a:tc>
                  <a:txBody>
                    <a:bodyPr/>
                    <a:lstStyle/>
                    <a:p>
                      <a:pPr marL="0" lvl="0" indent="0"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3GPP profiles for cryptographic algorithms and security protocols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Christine Jost</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(Ericsson)</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CryptPr</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0%</a:t>
                      </a:r>
                    </a:p>
                  </a:txBody>
                  <a:tcPr marL="17780" marR="17780" marT="17780" marB="17780"/>
                </a:tc>
                <a:tc>
                  <a:txBody>
                    <a:bodyPr/>
                    <a:lstStyle/>
                    <a:p>
                      <a:pPr algn="ctr"/>
                      <a:endParaRPr lang="sv-SE" sz="1000" dirty="0"/>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Mar 20</a:t>
                      </a:r>
                    </a:p>
                  </a:txBody>
                  <a:tcPr marL="17780" marR="17780" marT="17780" marB="17780"/>
                </a:tc>
                <a:tc>
                  <a:txBody>
                    <a:bodyPr/>
                    <a:lstStyle/>
                    <a:p>
                      <a:pPr marL="0" lvl="0" indent="0"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Batang" panose="02030600000101010101" pitchFamily="18" charset="-127"/>
                          <a:cs typeface="+mn-cs"/>
                        </a:rPr>
                        <a:t>SP-191129</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CRs to TS 33.210 TS 33.310 TS 33.501</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16</a:t>
                      </a:r>
                    </a:p>
                  </a:txBody>
                  <a:tcPr marL="17780" marR="17780" marT="17780" marB="17780"/>
                </a:tc>
                <a:extLst>
                  <a:ext uri="{0D108BD9-81ED-4DB2-BD59-A6C34878D82A}">
                    <a16:rowId xmlns:a16="http://schemas.microsoft.com/office/drawing/2014/main" val="3892267645"/>
                  </a:ext>
                </a:extLst>
              </a:tr>
              <a:tr h="485380">
                <a:tc>
                  <a:txBody>
                    <a:bodyPr/>
                    <a:lstStyle/>
                    <a:p>
                      <a:pPr marL="0" lvl="0" indent="0"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User Plane Gateway Function for Inter-PLMN Security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Steve Kohalmi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(Juniper)</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UPGF</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0%</a:t>
                      </a:r>
                    </a:p>
                  </a:txBody>
                  <a:tcPr marL="17780" marR="17780" marT="17780" marB="17780"/>
                </a:tc>
                <a:tc>
                  <a:txBody>
                    <a:bodyPr/>
                    <a:lstStyle/>
                    <a:p>
                      <a:pPr algn="ctr"/>
                      <a:r>
                        <a:rPr lang="sv-SE" sz="1000" dirty="0">
                          <a:solidFill>
                            <a:srgbClr val="FF0000"/>
                          </a:solidFill>
                        </a:rPr>
                        <a:t>90%</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Dec 19</a:t>
                      </a:r>
                    </a:p>
                  </a:txBody>
                  <a:tcPr marL="17780" marR="17780" marT="17780" marB="17780"/>
                </a:tc>
                <a:tc>
                  <a:txBody>
                    <a:bodyPr/>
                    <a:lstStyle/>
                    <a:p>
                      <a:pPr marL="0" lvl="0" indent="0"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Batang" panose="02030600000101010101" pitchFamily="18" charset="-127"/>
                          <a:cs typeface="+mn-cs"/>
                        </a:rPr>
                        <a:t>SP-191124</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CRs to TS 33.501</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16</a:t>
                      </a:r>
                    </a:p>
                  </a:txBody>
                  <a:tcPr marL="17780" marR="17780" marT="17780" marB="17780"/>
                </a:tc>
                <a:extLst>
                  <a:ext uri="{0D108BD9-81ED-4DB2-BD59-A6C34878D82A}">
                    <a16:rowId xmlns:a16="http://schemas.microsoft.com/office/drawing/2014/main" val="3944414605"/>
                  </a:ext>
                </a:extLst>
              </a:tr>
            </a:tbl>
          </a:graphicData>
        </a:graphic>
      </p:graphicFrame>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a:extLst>
              <a:ext uri="{FF2B5EF4-FFF2-40B4-BE49-F238E27FC236}">
                <a16:creationId xmlns:a16="http://schemas.microsoft.com/office/drawing/2014/main" id="{88E8EBF8-D09E-457B-BA50-D33C7FC26270}"/>
              </a:ext>
            </a:extLst>
          </p:cNvPr>
          <p:cNvSpPr txBox="1"/>
          <p:nvPr/>
        </p:nvSpPr>
        <p:spPr bwMode="auto">
          <a:xfrm>
            <a:off x="5564533" y="4045163"/>
            <a:ext cx="418304"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9" name="TextBox 48">
            <a:extLst>
              <a:ext uri="{FF2B5EF4-FFF2-40B4-BE49-F238E27FC236}">
                <a16:creationId xmlns:a16="http://schemas.microsoft.com/office/drawing/2014/main" id="{BC707361-C590-4447-B257-E446D8FFDC93}"/>
              </a:ext>
            </a:extLst>
          </p:cNvPr>
          <p:cNvSpPr txBox="1"/>
          <p:nvPr/>
        </p:nvSpPr>
        <p:spPr bwMode="auto">
          <a:xfrm>
            <a:off x="6564030" y="5441574"/>
            <a:ext cx="398020"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8" name="TextBox 47">
            <a:extLst>
              <a:ext uri="{FF2B5EF4-FFF2-40B4-BE49-F238E27FC236}">
                <a16:creationId xmlns:a16="http://schemas.microsoft.com/office/drawing/2014/main" id="{C48902FF-B174-43B2-8CA3-BFBDDD6AD855}"/>
              </a:ext>
            </a:extLst>
          </p:cNvPr>
          <p:cNvSpPr txBox="1"/>
          <p:nvPr/>
        </p:nvSpPr>
        <p:spPr bwMode="auto">
          <a:xfrm>
            <a:off x="8279883" y="5441575"/>
            <a:ext cx="414019"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7" name="TextBox 46">
            <a:extLst>
              <a:ext uri="{FF2B5EF4-FFF2-40B4-BE49-F238E27FC236}">
                <a16:creationId xmlns:a16="http://schemas.microsoft.com/office/drawing/2014/main" id="{68EBBA33-B7B9-46DD-AE0A-4F10BA1A36E4}"/>
              </a:ext>
            </a:extLst>
          </p:cNvPr>
          <p:cNvSpPr txBox="1"/>
          <p:nvPr/>
        </p:nvSpPr>
        <p:spPr bwMode="auto">
          <a:xfrm>
            <a:off x="9243248" y="4044399"/>
            <a:ext cx="421831"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3" name="Content Placeholder 2">
            <a:extLst>
              <a:ext uri="{FF2B5EF4-FFF2-40B4-BE49-F238E27FC236}">
                <a16:creationId xmlns:a16="http://schemas.microsoft.com/office/drawing/2014/main" id="{A66A489A-2A4A-4E52-914D-734E6950F1A9}"/>
              </a:ext>
            </a:extLst>
          </p:cNvPr>
          <p:cNvSpPr>
            <a:spLocks noGrp="1"/>
          </p:cNvSpPr>
          <p:nvPr>
            <p:ph sz="half" idx="1"/>
          </p:nvPr>
        </p:nvSpPr>
        <p:spPr>
          <a:xfrm>
            <a:off x="479425" y="1844675"/>
            <a:ext cx="4363927" cy="4392612"/>
          </a:xfrm>
        </p:spPr>
        <p:txBody>
          <a:bodyPr/>
          <a:lstStyle/>
          <a:p>
            <a:r>
              <a:rPr lang="en-US" dirty="0"/>
              <a:t>So far the identified security issues include:</a:t>
            </a:r>
          </a:p>
          <a:p>
            <a:pPr marL="827088" lvl="1" indent="-457200">
              <a:buFont typeface="+mj-lt"/>
              <a:buAutoNum type="arabicPeriod"/>
            </a:pPr>
            <a:r>
              <a:rPr lang="en-US" dirty="0"/>
              <a:t>Privacy protection and security for unicast messages over the sidelink</a:t>
            </a:r>
          </a:p>
          <a:p>
            <a:pPr marL="827088" lvl="1" indent="-457200">
              <a:buFont typeface="+mj-lt"/>
              <a:buAutoNum type="arabicPeriod"/>
            </a:pPr>
            <a:r>
              <a:rPr lang="en-US" dirty="0"/>
              <a:t>Privacy protection and security for multicast messages over the sidelink</a:t>
            </a:r>
          </a:p>
          <a:p>
            <a:pPr marL="827088" lvl="1" indent="-457200">
              <a:buFont typeface="+mj-lt"/>
              <a:buAutoNum type="arabicPeriod"/>
            </a:pPr>
            <a:r>
              <a:rPr lang="en-US" dirty="0"/>
              <a:t>Security for authorization and configuration of V2X communication</a:t>
            </a:r>
          </a:p>
          <a:p>
            <a:pPr lvl="1"/>
            <a:endParaRPr lang="en-US" dirty="0"/>
          </a:p>
          <a:p>
            <a:endParaRPr lang="en-US" dirty="0"/>
          </a:p>
          <a:p>
            <a:endParaRPr lang="sv-SE" dirty="0"/>
          </a:p>
          <a:p>
            <a:endParaRPr lang="sv-SE" dirty="0"/>
          </a:p>
        </p:txBody>
      </p:sp>
      <p:sp>
        <p:nvSpPr>
          <p:cNvPr id="4" name="Title 3">
            <a:extLst>
              <a:ext uri="{FF2B5EF4-FFF2-40B4-BE49-F238E27FC236}">
                <a16:creationId xmlns:a16="http://schemas.microsoft.com/office/drawing/2014/main" id="{7D344ADF-55BA-431E-BF53-187BCFD503A3}"/>
              </a:ext>
            </a:extLst>
          </p:cNvPr>
          <p:cNvSpPr>
            <a:spLocks noGrp="1"/>
          </p:cNvSpPr>
          <p:nvPr>
            <p:ph type="title"/>
          </p:nvPr>
        </p:nvSpPr>
        <p:spPr>
          <a:xfrm>
            <a:off x="479425" y="316757"/>
            <a:ext cx="9346650" cy="1081088"/>
          </a:xfrm>
        </p:spPr>
        <p:txBody>
          <a:bodyPr/>
          <a:lstStyle/>
          <a:p>
            <a:r>
              <a:rPr lang="en-US" sz="4000" dirty="0"/>
              <a:t>Study on Security Aspects of 3GPP support for Advanced V2X Services - Overview</a:t>
            </a:r>
            <a:endParaRPr lang="sv-SE" sz="4000" dirty="0"/>
          </a:p>
        </p:txBody>
      </p:sp>
      <p:sp>
        <p:nvSpPr>
          <p:cNvPr id="5" name="TextBox 4">
            <a:extLst>
              <a:ext uri="{FF2B5EF4-FFF2-40B4-BE49-F238E27FC236}">
                <a16:creationId xmlns:a16="http://schemas.microsoft.com/office/drawing/2014/main" id="{BA8C7D2B-AEE8-4717-9A61-611EE0232704}"/>
              </a:ext>
            </a:extLst>
          </p:cNvPr>
          <p:cNvSpPr txBox="1"/>
          <p:nvPr/>
        </p:nvSpPr>
        <p:spPr bwMode="auto">
          <a:xfrm>
            <a:off x="10184222" y="182083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33.836</a:t>
            </a:r>
            <a:endParaRPr lang="sv-SE" sz="2000" b="1" dirty="0">
              <a:solidFill>
                <a:schemeClr val="accent1">
                  <a:lumMod val="75000"/>
                </a:schemeClr>
              </a:solidFill>
            </a:endParaRPr>
          </a:p>
        </p:txBody>
      </p:sp>
      <p:sp>
        <p:nvSpPr>
          <p:cNvPr id="6" name="Freeform 34">
            <a:extLst>
              <a:ext uri="{FF2B5EF4-FFF2-40B4-BE49-F238E27FC236}">
                <a16:creationId xmlns:a16="http://schemas.microsoft.com/office/drawing/2014/main" id="{D9352C41-648A-43EA-9D68-8B7A9D954C49}"/>
              </a:ext>
            </a:extLst>
          </p:cNvPr>
          <p:cNvSpPr>
            <a:spLocks noChangeAspect="1"/>
          </p:cNvSpPr>
          <p:nvPr/>
        </p:nvSpPr>
        <p:spPr bwMode="auto">
          <a:xfrm>
            <a:off x="8542271"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7" name="TextBox 6">
            <a:extLst>
              <a:ext uri="{FF2B5EF4-FFF2-40B4-BE49-F238E27FC236}">
                <a16:creationId xmlns:a16="http://schemas.microsoft.com/office/drawing/2014/main" id="{B12151BC-B341-4762-ACAA-1A9A648D55D0}"/>
              </a:ext>
            </a:extLst>
          </p:cNvPr>
          <p:cNvSpPr txBox="1"/>
          <p:nvPr/>
        </p:nvSpPr>
        <p:spPr bwMode="auto">
          <a:xfrm>
            <a:off x="8617784" y="2137053"/>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sp>
        <p:nvSpPr>
          <p:cNvPr id="8" name="Freeform 34">
            <a:extLst>
              <a:ext uri="{FF2B5EF4-FFF2-40B4-BE49-F238E27FC236}">
                <a16:creationId xmlns:a16="http://schemas.microsoft.com/office/drawing/2014/main" id="{231233C0-ED5B-4BB3-8EE0-A3F59FD151F5}"/>
              </a:ext>
            </a:extLst>
          </p:cNvPr>
          <p:cNvSpPr>
            <a:spLocks noChangeAspect="1"/>
          </p:cNvSpPr>
          <p:nvPr/>
        </p:nvSpPr>
        <p:spPr bwMode="auto">
          <a:xfrm>
            <a:off x="6500895"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25F00B0F-0891-4AE6-ABC9-80AFD585E859}"/>
              </a:ext>
            </a:extLst>
          </p:cNvPr>
          <p:cNvSpPr txBox="1"/>
          <p:nvPr/>
        </p:nvSpPr>
        <p:spPr bwMode="auto">
          <a:xfrm>
            <a:off x="6632235" y="2174037"/>
            <a:ext cx="1021123"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5G Core</a:t>
            </a:r>
          </a:p>
        </p:txBody>
      </p:sp>
      <p:sp>
        <p:nvSpPr>
          <p:cNvPr id="10" name="TextBox 9">
            <a:extLst>
              <a:ext uri="{FF2B5EF4-FFF2-40B4-BE49-F238E27FC236}">
                <a16:creationId xmlns:a16="http://schemas.microsoft.com/office/drawing/2014/main" id="{CAB9DD07-1965-48DC-A275-241B4FDF64B7}"/>
              </a:ext>
            </a:extLst>
          </p:cNvPr>
          <p:cNvSpPr txBox="1"/>
          <p:nvPr/>
        </p:nvSpPr>
        <p:spPr bwMode="auto">
          <a:xfrm>
            <a:off x="6907490" y="332549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1" name="Graphic 10">
            <a:extLst>
              <a:ext uri="{FF2B5EF4-FFF2-40B4-BE49-F238E27FC236}">
                <a16:creationId xmlns:a16="http://schemas.microsoft.com/office/drawing/2014/main" id="{BBB9456F-F20C-4CD8-8566-3E3F549393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2660" y="5165277"/>
            <a:ext cx="517306" cy="363512"/>
          </a:xfrm>
          <a:prstGeom prst="rect">
            <a:avLst/>
          </a:prstGeom>
        </p:spPr>
      </p:pic>
      <p:pic>
        <p:nvPicPr>
          <p:cNvPr id="12" name="Graphic 11">
            <a:extLst>
              <a:ext uri="{FF2B5EF4-FFF2-40B4-BE49-F238E27FC236}">
                <a16:creationId xmlns:a16="http://schemas.microsoft.com/office/drawing/2014/main" id="{2002A862-25BF-434B-A0F0-E03564E9B43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25079" y="4133873"/>
            <a:ext cx="306991" cy="429787"/>
          </a:xfrm>
          <a:prstGeom prst="rect">
            <a:avLst/>
          </a:prstGeom>
        </p:spPr>
      </p:pic>
      <p:pic>
        <p:nvPicPr>
          <p:cNvPr id="13" name="Graphic 12">
            <a:extLst>
              <a:ext uri="{FF2B5EF4-FFF2-40B4-BE49-F238E27FC236}">
                <a16:creationId xmlns:a16="http://schemas.microsoft.com/office/drawing/2014/main" id="{F8A10DF7-1FD5-4DFB-8593-39F70924CE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0808" y="5165277"/>
            <a:ext cx="517306" cy="363512"/>
          </a:xfrm>
          <a:prstGeom prst="rect">
            <a:avLst/>
          </a:prstGeom>
        </p:spPr>
      </p:pic>
      <p:pic>
        <p:nvPicPr>
          <p:cNvPr id="14" name="Graphic 13">
            <a:extLst>
              <a:ext uri="{FF2B5EF4-FFF2-40B4-BE49-F238E27FC236}">
                <a16:creationId xmlns:a16="http://schemas.microsoft.com/office/drawing/2014/main" id="{83030EC8-4AD5-4087-958C-B8DF57C9B6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42646" y="4081305"/>
            <a:ext cx="365530" cy="534922"/>
          </a:xfrm>
          <a:prstGeom prst="rect">
            <a:avLst/>
          </a:prstGeom>
        </p:spPr>
      </p:pic>
      <p:cxnSp>
        <p:nvCxnSpPr>
          <p:cNvPr id="16" name="Straight Connector 15">
            <a:extLst>
              <a:ext uri="{FF2B5EF4-FFF2-40B4-BE49-F238E27FC236}">
                <a16:creationId xmlns:a16="http://schemas.microsoft.com/office/drawing/2014/main" id="{F1F89851-1513-49AF-8C03-75E3AFF1E131}"/>
              </a:ext>
            </a:extLst>
          </p:cNvPr>
          <p:cNvCxnSpPr/>
          <p:nvPr/>
        </p:nvCxnSpPr>
        <p:spPr bwMode="auto">
          <a:xfrm>
            <a:off x="7784699" y="2392955"/>
            <a:ext cx="75757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CB3F4E9F-0869-4CCD-A6C3-F0E04903F541}"/>
              </a:ext>
            </a:extLst>
          </p:cNvPr>
          <p:cNvSpPr txBox="1"/>
          <p:nvPr/>
        </p:nvSpPr>
        <p:spPr bwMode="auto">
          <a:xfrm>
            <a:off x="8018448" y="2281807"/>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N6</a:t>
            </a:r>
          </a:p>
        </p:txBody>
      </p:sp>
      <p:cxnSp>
        <p:nvCxnSpPr>
          <p:cNvPr id="19" name="Straight Arrow Connector 18">
            <a:extLst>
              <a:ext uri="{FF2B5EF4-FFF2-40B4-BE49-F238E27FC236}">
                <a16:creationId xmlns:a16="http://schemas.microsoft.com/office/drawing/2014/main" id="{62925E82-3551-4E7D-B9A4-92A59C4E4D23}"/>
              </a:ext>
            </a:extLst>
          </p:cNvPr>
          <p:cNvCxnSpPr>
            <a:stCxn id="10" idx="0"/>
          </p:cNvCxnSpPr>
          <p:nvPr/>
        </p:nvCxnSpPr>
        <p:spPr bwMode="auto">
          <a:xfrm flipV="1">
            <a:off x="7149475" y="2746157"/>
            <a:ext cx="0" cy="57934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FF6A4AB4-58F0-439F-8B81-02215057F5AF}"/>
              </a:ext>
            </a:extLst>
          </p:cNvPr>
          <p:cNvSpPr txBox="1"/>
          <p:nvPr/>
        </p:nvSpPr>
        <p:spPr bwMode="auto">
          <a:xfrm>
            <a:off x="6870676" y="2924438"/>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4" name="Connector: Elbow 23">
            <a:extLst>
              <a:ext uri="{FF2B5EF4-FFF2-40B4-BE49-F238E27FC236}">
                <a16:creationId xmlns:a16="http://schemas.microsoft.com/office/drawing/2014/main" id="{4482C95E-ECD2-4628-90DD-32E8C523EE62}"/>
              </a:ext>
            </a:extLst>
          </p:cNvPr>
          <p:cNvCxnSpPr>
            <a:stCxn id="10" idx="3"/>
            <a:endCxn id="14" idx="0"/>
          </p:cNvCxnSpPr>
          <p:nvPr/>
        </p:nvCxnSpPr>
        <p:spPr bwMode="auto">
          <a:xfrm>
            <a:off x="7391460" y="3698445"/>
            <a:ext cx="1633951" cy="38286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1" name="Connector: Elbow 30">
            <a:extLst>
              <a:ext uri="{FF2B5EF4-FFF2-40B4-BE49-F238E27FC236}">
                <a16:creationId xmlns:a16="http://schemas.microsoft.com/office/drawing/2014/main" id="{33ED1B32-ADEF-49D2-B74B-2D4661B45FCB}"/>
              </a:ext>
            </a:extLst>
          </p:cNvPr>
          <p:cNvCxnSpPr>
            <a:endCxn id="11" idx="0"/>
          </p:cNvCxnSpPr>
          <p:nvPr/>
        </p:nvCxnSpPr>
        <p:spPr bwMode="auto">
          <a:xfrm rot="16200000" flipH="1">
            <a:off x="7182685" y="4166649"/>
            <a:ext cx="1207402" cy="789853"/>
          </a:xfrm>
          <a:prstGeom prst="bentConnector3">
            <a:avLst>
              <a:gd name="adj1" fmla="val -56"/>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Connector: Elbow 35">
            <a:extLst>
              <a:ext uri="{FF2B5EF4-FFF2-40B4-BE49-F238E27FC236}">
                <a16:creationId xmlns:a16="http://schemas.microsoft.com/office/drawing/2014/main" id="{12C399CE-2125-47D7-9649-79AA67614B30}"/>
              </a:ext>
            </a:extLst>
          </p:cNvPr>
          <p:cNvCxnSpPr>
            <a:stCxn id="13" idx="1"/>
            <a:endCxn id="12" idx="2"/>
          </p:cNvCxnSpPr>
          <p:nvPr/>
        </p:nvCxnSpPr>
        <p:spPr bwMode="auto">
          <a:xfrm rot="10800000">
            <a:off x="5478576" y="4563661"/>
            <a:ext cx="712233" cy="78337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8" name="Straight Arrow Connector 37">
            <a:extLst>
              <a:ext uri="{FF2B5EF4-FFF2-40B4-BE49-F238E27FC236}">
                <a16:creationId xmlns:a16="http://schemas.microsoft.com/office/drawing/2014/main" id="{9208738A-6FB1-4E16-8FF9-46E9514DBF42}"/>
              </a:ext>
            </a:extLst>
          </p:cNvPr>
          <p:cNvCxnSpPr>
            <a:stCxn id="13" idx="3"/>
            <a:endCxn id="11" idx="1"/>
          </p:cNvCxnSpPr>
          <p:nvPr/>
        </p:nvCxnSpPr>
        <p:spPr bwMode="auto">
          <a:xfrm>
            <a:off x="6708114" y="5347033"/>
            <a:ext cx="1214546"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40" name="Connector: Elbow 39">
            <a:extLst>
              <a:ext uri="{FF2B5EF4-FFF2-40B4-BE49-F238E27FC236}">
                <a16:creationId xmlns:a16="http://schemas.microsoft.com/office/drawing/2014/main" id="{053A53F6-7C08-49BC-877C-1567B4224BAA}"/>
              </a:ext>
            </a:extLst>
          </p:cNvPr>
          <p:cNvCxnSpPr>
            <a:stCxn id="11" idx="3"/>
            <a:endCxn id="14" idx="2"/>
          </p:cNvCxnSpPr>
          <p:nvPr/>
        </p:nvCxnSpPr>
        <p:spPr bwMode="auto">
          <a:xfrm flipV="1">
            <a:off x="8439966" y="4616227"/>
            <a:ext cx="585445" cy="730806"/>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1" name="TextBox 40">
            <a:extLst>
              <a:ext uri="{FF2B5EF4-FFF2-40B4-BE49-F238E27FC236}">
                <a16:creationId xmlns:a16="http://schemas.microsoft.com/office/drawing/2014/main" id="{83A1B382-F596-4C38-A290-52F450B2805A}"/>
              </a:ext>
            </a:extLst>
          </p:cNvPr>
          <p:cNvSpPr txBox="1"/>
          <p:nvPr/>
        </p:nvSpPr>
        <p:spPr bwMode="auto">
          <a:xfrm>
            <a:off x="8391528" y="3596215"/>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2" name="TextBox 41">
            <a:extLst>
              <a:ext uri="{FF2B5EF4-FFF2-40B4-BE49-F238E27FC236}">
                <a16:creationId xmlns:a16="http://schemas.microsoft.com/office/drawing/2014/main" id="{2EC33330-4BA3-4A98-9635-72E3AA8B9813}"/>
              </a:ext>
            </a:extLst>
          </p:cNvPr>
          <p:cNvSpPr txBox="1"/>
          <p:nvPr/>
        </p:nvSpPr>
        <p:spPr bwMode="auto">
          <a:xfrm>
            <a:off x="7759795" y="3842569"/>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3" name="TextBox 42">
            <a:extLst>
              <a:ext uri="{FF2B5EF4-FFF2-40B4-BE49-F238E27FC236}">
                <a16:creationId xmlns:a16="http://schemas.microsoft.com/office/drawing/2014/main" id="{39AA7F11-7BE3-4AB7-8F35-9266184A0B3E}"/>
              </a:ext>
            </a:extLst>
          </p:cNvPr>
          <p:cNvSpPr txBox="1"/>
          <p:nvPr/>
        </p:nvSpPr>
        <p:spPr bwMode="auto">
          <a:xfrm>
            <a:off x="5234776" y="4870482"/>
            <a:ext cx="484089" cy="18393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4" name="TextBox 43">
            <a:extLst>
              <a:ext uri="{FF2B5EF4-FFF2-40B4-BE49-F238E27FC236}">
                <a16:creationId xmlns:a16="http://schemas.microsoft.com/office/drawing/2014/main" id="{02CE6E5E-2FCB-43B8-A8E7-D5341D46CE44}"/>
              </a:ext>
            </a:extLst>
          </p:cNvPr>
          <p:cNvSpPr txBox="1"/>
          <p:nvPr/>
        </p:nvSpPr>
        <p:spPr bwMode="auto">
          <a:xfrm>
            <a:off x="7149475" y="5218643"/>
            <a:ext cx="421416" cy="22292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5" name="TextBox 44">
            <a:extLst>
              <a:ext uri="{FF2B5EF4-FFF2-40B4-BE49-F238E27FC236}">
                <a16:creationId xmlns:a16="http://schemas.microsoft.com/office/drawing/2014/main" id="{BED88EA6-C63B-48E2-AD4D-CC6EFF4652B4}"/>
              </a:ext>
            </a:extLst>
          </p:cNvPr>
          <p:cNvSpPr txBox="1"/>
          <p:nvPr/>
        </p:nvSpPr>
        <p:spPr bwMode="auto">
          <a:xfrm>
            <a:off x="8810618" y="4996348"/>
            <a:ext cx="468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6" name="TextBox 45">
            <a:extLst>
              <a:ext uri="{FF2B5EF4-FFF2-40B4-BE49-F238E27FC236}">
                <a16:creationId xmlns:a16="http://schemas.microsoft.com/office/drawing/2014/main" id="{89E034A2-77D8-413F-A596-13894306ACD8}"/>
              </a:ext>
            </a:extLst>
          </p:cNvPr>
          <p:cNvSpPr txBox="1"/>
          <p:nvPr/>
        </p:nvSpPr>
        <p:spPr bwMode="auto">
          <a:xfrm>
            <a:off x="9259766" y="2174037"/>
            <a:ext cx="426568"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cxnSp>
        <p:nvCxnSpPr>
          <p:cNvPr id="52" name="Straight Arrow Connector 51">
            <a:extLst>
              <a:ext uri="{FF2B5EF4-FFF2-40B4-BE49-F238E27FC236}">
                <a16:creationId xmlns:a16="http://schemas.microsoft.com/office/drawing/2014/main" id="{F5B94CFD-798A-4D4D-BE95-241082DEAC00}"/>
              </a:ext>
            </a:extLst>
          </p:cNvPr>
          <p:cNvCxnSpPr>
            <a:cxnSpLocks/>
            <a:stCxn id="46" idx="2"/>
            <a:endCxn id="47" idx="0"/>
          </p:cNvCxnSpPr>
          <p:nvPr/>
        </p:nvCxnSpPr>
        <p:spPr bwMode="auto">
          <a:xfrm flipH="1">
            <a:off x="9454164" y="2559014"/>
            <a:ext cx="18886" cy="1485385"/>
          </a:xfrm>
          <a:prstGeom prst="straightConnector1">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cxnSp>
        <p:nvCxnSpPr>
          <p:cNvPr id="54" name="Connector: Elbow 53">
            <a:extLst>
              <a:ext uri="{FF2B5EF4-FFF2-40B4-BE49-F238E27FC236}">
                <a16:creationId xmlns:a16="http://schemas.microsoft.com/office/drawing/2014/main" id="{FF1D8736-010F-435A-94D8-2B14D549AAAA}"/>
              </a:ext>
            </a:extLst>
          </p:cNvPr>
          <p:cNvCxnSpPr>
            <a:cxnSpLocks/>
            <a:stCxn id="47" idx="2"/>
            <a:endCxn id="48" idx="3"/>
          </p:cNvCxnSpPr>
          <p:nvPr/>
        </p:nvCxnSpPr>
        <p:spPr bwMode="auto">
          <a:xfrm rot="5400000">
            <a:off x="8471689" y="4651589"/>
            <a:ext cx="1204688" cy="760262"/>
          </a:xfrm>
          <a:prstGeom prst="bentConnector2">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AF53819-5AC0-4DAF-A7A2-BE592AD8D904}"/>
              </a:ext>
            </a:extLst>
          </p:cNvPr>
          <p:cNvSpPr txBox="1"/>
          <p:nvPr/>
        </p:nvSpPr>
        <p:spPr bwMode="auto">
          <a:xfrm>
            <a:off x="9298511" y="315544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V1</a:t>
            </a:r>
          </a:p>
        </p:txBody>
      </p:sp>
      <p:sp>
        <p:nvSpPr>
          <p:cNvPr id="58" name="TextBox 57">
            <a:extLst>
              <a:ext uri="{FF2B5EF4-FFF2-40B4-BE49-F238E27FC236}">
                <a16:creationId xmlns:a16="http://schemas.microsoft.com/office/drawing/2014/main" id="{F1DA7976-3121-40A1-80CF-9C6C3A61E18C}"/>
              </a:ext>
            </a:extLst>
          </p:cNvPr>
          <p:cNvSpPr txBox="1"/>
          <p:nvPr/>
        </p:nvSpPr>
        <p:spPr bwMode="auto">
          <a:xfrm>
            <a:off x="9279348" y="521927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V5</a:t>
            </a:r>
          </a:p>
        </p:txBody>
      </p:sp>
      <p:cxnSp>
        <p:nvCxnSpPr>
          <p:cNvPr id="63" name="Connector: Elbow 62">
            <a:extLst>
              <a:ext uri="{FF2B5EF4-FFF2-40B4-BE49-F238E27FC236}">
                <a16:creationId xmlns:a16="http://schemas.microsoft.com/office/drawing/2014/main" id="{A0D70F14-461D-4242-97F2-30F80A149232}"/>
              </a:ext>
            </a:extLst>
          </p:cNvPr>
          <p:cNvCxnSpPr>
            <a:endCxn id="12" idx="0"/>
          </p:cNvCxnSpPr>
          <p:nvPr/>
        </p:nvCxnSpPr>
        <p:spPr bwMode="auto">
          <a:xfrm rot="5400000">
            <a:off x="5081994" y="2714971"/>
            <a:ext cx="1815483" cy="1022320"/>
          </a:xfrm>
          <a:prstGeom prst="bentConnector3">
            <a:avLst>
              <a:gd name="adj1" fmla="val 282"/>
            </a:avLst>
          </a:prstGeom>
          <a:solidFill>
            <a:schemeClr val="accent1"/>
          </a:solidFill>
          <a:ln w="12700" cap="flat" cmpd="sng" algn="ctr">
            <a:solidFill>
              <a:schemeClr val="tx1"/>
            </a:solidFill>
            <a:prstDash val="solid"/>
            <a:round/>
            <a:headEnd type="none" w="med" len="med"/>
            <a:tailEnd type="none" w="med" len="med"/>
          </a:ln>
          <a:effectLst/>
        </p:spPr>
      </p:cxnSp>
      <p:sp>
        <p:nvSpPr>
          <p:cNvPr id="65" name="TextBox 64">
            <a:extLst>
              <a:ext uri="{FF2B5EF4-FFF2-40B4-BE49-F238E27FC236}">
                <a16:creationId xmlns:a16="http://schemas.microsoft.com/office/drawing/2014/main" id="{A519B16E-26E8-4F29-A467-1F7E9D9D1DB3}"/>
              </a:ext>
            </a:extLst>
          </p:cNvPr>
          <p:cNvSpPr txBox="1"/>
          <p:nvPr/>
        </p:nvSpPr>
        <p:spPr bwMode="auto">
          <a:xfrm>
            <a:off x="5345977" y="248808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N1</a:t>
            </a:r>
          </a:p>
        </p:txBody>
      </p:sp>
      <p:sp>
        <p:nvSpPr>
          <p:cNvPr id="66" name="TextBox 65">
            <a:extLst>
              <a:ext uri="{FF2B5EF4-FFF2-40B4-BE49-F238E27FC236}">
                <a16:creationId xmlns:a16="http://schemas.microsoft.com/office/drawing/2014/main" id="{1688E64D-40A4-423B-B2AB-A95AB8675976}"/>
              </a:ext>
            </a:extLst>
          </p:cNvPr>
          <p:cNvSpPr txBox="1"/>
          <p:nvPr/>
        </p:nvSpPr>
        <p:spPr bwMode="auto">
          <a:xfrm>
            <a:off x="5628884" y="3082465"/>
            <a:ext cx="1143580" cy="59055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Authorization and configuration</a:t>
            </a:r>
          </a:p>
        </p:txBody>
      </p:sp>
      <p:cxnSp>
        <p:nvCxnSpPr>
          <p:cNvPr id="68" name="Connector: Elbow 67">
            <a:extLst>
              <a:ext uri="{FF2B5EF4-FFF2-40B4-BE49-F238E27FC236}">
                <a16:creationId xmlns:a16="http://schemas.microsoft.com/office/drawing/2014/main" id="{15BC9B60-3D64-43DC-A000-A45F8340BDD8}"/>
              </a:ext>
            </a:extLst>
          </p:cNvPr>
          <p:cNvCxnSpPr>
            <a:stCxn id="66" idx="2"/>
          </p:cNvCxnSpPr>
          <p:nvPr/>
        </p:nvCxnSpPr>
        <p:spPr bwMode="auto">
          <a:xfrm rot="16200000" flipH="1">
            <a:off x="6909061" y="2964634"/>
            <a:ext cx="563865" cy="1980639"/>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0" name="Straight Arrow Connector 69">
            <a:extLst>
              <a:ext uri="{FF2B5EF4-FFF2-40B4-BE49-F238E27FC236}">
                <a16:creationId xmlns:a16="http://schemas.microsoft.com/office/drawing/2014/main" id="{FAF23995-4302-454A-A240-AD2780185A0B}"/>
              </a:ext>
            </a:extLst>
          </p:cNvPr>
          <p:cNvCxnSpPr>
            <a:stCxn id="66" idx="0"/>
          </p:cNvCxnSpPr>
          <p:nvPr/>
        </p:nvCxnSpPr>
        <p:spPr bwMode="auto">
          <a:xfrm flipH="1" flipV="1">
            <a:off x="6197715" y="2326076"/>
            <a:ext cx="2959" cy="756389"/>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1" name="TextBox 70">
            <a:extLst>
              <a:ext uri="{FF2B5EF4-FFF2-40B4-BE49-F238E27FC236}">
                <a16:creationId xmlns:a16="http://schemas.microsoft.com/office/drawing/2014/main" id="{0E42F44F-2972-4DBB-8AD3-55DE35A4D337}"/>
              </a:ext>
            </a:extLst>
          </p:cNvPr>
          <p:cNvSpPr txBox="1"/>
          <p:nvPr/>
        </p:nvSpPr>
        <p:spPr bwMode="auto">
          <a:xfrm>
            <a:off x="6424455" y="4274638"/>
            <a:ext cx="1146436" cy="527126"/>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Secure unicast communication</a:t>
            </a:r>
          </a:p>
        </p:txBody>
      </p:sp>
      <p:cxnSp>
        <p:nvCxnSpPr>
          <p:cNvPr id="73" name="Connector: Elbow 72">
            <a:extLst>
              <a:ext uri="{FF2B5EF4-FFF2-40B4-BE49-F238E27FC236}">
                <a16:creationId xmlns:a16="http://schemas.microsoft.com/office/drawing/2014/main" id="{CDF9AAE7-2A6B-4FC2-87A3-75A96F5473E2}"/>
              </a:ext>
            </a:extLst>
          </p:cNvPr>
          <p:cNvCxnSpPr>
            <a:cxnSpLocks/>
            <a:stCxn id="71" idx="1"/>
          </p:cNvCxnSpPr>
          <p:nvPr/>
        </p:nvCxnSpPr>
        <p:spPr bwMode="auto">
          <a:xfrm rot="10800000" flipV="1">
            <a:off x="5958261" y="4538201"/>
            <a:ext cx="466194" cy="808832"/>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5" name="Straight Arrow Connector 74">
            <a:extLst>
              <a:ext uri="{FF2B5EF4-FFF2-40B4-BE49-F238E27FC236}">
                <a16:creationId xmlns:a16="http://schemas.microsoft.com/office/drawing/2014/main" id="{D47661EA-FB0B-46CF-8E56-11EF75C0FDE2}"/>
              </a:ext>
            </a:extLst>
          </p:cNvPr>
          <p:cNvCxnSpPr>
            <a:cxnSpLocks/>
            <a:stCxn id="71" idx="2"/>
          </p:cNvCxnSpPr>
          <p:nvPr/>
        </p:nvCxnSpPr>
        <p:spPr bwMode="auto">
          <a:xfrm>
            <a:off x="6997673" y="4801764"/>
            <a:ext cx="0" cy="545268"/>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6" name="TextBox 75">
            <a:extLst>
              <a:ext uri="{FF2B5EF4-FFF2-40B4-BE49-F238E27FC236}">
                <a16:creationId xmlns:a16="http://schemas.microsoft.com/office/drawing/2014/main" id="{23C16897-1D73-4DD7-A718-02EFD9304D68}"/>
              </a:ext>
            </a:extLst>
          </p:cNvPr>
          <p:cNvSpPr txBox="1"/>
          <p:nvPr/>
        </p:nvSpPr>
        <p:spPr bwMode="auto">
          <a:xfrm>
            <a:off x="5047228" y="5715477"/>
            <a:ext cx="1143580" cy="54334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Secure multicast communication</a:t>
            </a:r>
          </a:p>
        </p:txBody>
      </p:sp>
      <p:cxnSp>
        <p:nvCxnSpPr>
          <p:cNvPr id="78" name="Straight Arrow Connector 77">
            <a:extLst>
              <a:ext uri="{FF2B5EF4-FFF2-40B4-BE49-F238E27FC236}">
                <a16:creationId xmlns:a16="http://schemas.microsoft.com/office/drawing/2014/main" id="{FF4FD318-82AB-4850-89E0-1DE6961E8291}"/>
              </a:ext>
            </a:extLst>
          </p:cNvPr>
          <p:cNvCxnSpPr>
            <a:cxnSpLocks/>
            <a:stCxn id="76" idx="0"/>
          </p:cNvCxnSpPr>
          <p:nvPr/>
        </p:nvCxnSpPr>
        <p:spPr bwMode="auto">
          <a:xfrm flipH="1" flipV="1">
            <a:off x="5616162" y="5347033"/>
            <a:ext cx="2856" cy="36844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80" name="Connector: Elbow 79">
            <a:extLst>
              <a:ext uri="{FF2B5EF4-FFF2-40B4-BE49-F238E27FC236}">
                <a16:creationId xmlns:a16="http://schemas.microsoft.com/office/drawing/2014/main" id="{CD42E8DD-A5D5-4DCF-9A22-AE0C621DFF5E}"/>
              </a:ext>
            </a:extLst>
          </p:cNvPr>
          <p:cNvCxnSpPr>
            <a:stCxn id="76" idx="3"/>
          </p:cNvCxnSpPr>
          <p:nvPr/>
        </p:nvCxnSpPr>
        <p:spPr bwMode="auto">
          <a:xfrm flipV="1">
            <a:off x="6190808" y="5347035"/>
            <a:ext cx="1514430" cy="640116"/>
          </a:xfrm>
          <a:prstGeom prst="bentConnector3">
            <a:avLst>
              <a:gd name="adj1" fmla="val 100014"/>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37013334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257800" cy="4351338"/>
          </a:xfrm>
        </p:spPr>
        <p:txBody>
          <a:bodyPr/>
          <a:lstStyle/>
          <a:p>
            <a:r>
              <a:rPr lang="sv-SE" altLang="sv-SE" sz="1800" dirty="0"/>
              <a:t>SI code: </a:t>
            </a:r>
          </a:p>
          <a:p>
            <a:pPr lvl="1"/>
            <a:r>
              <a:rPr lang="sv-SE" altLang="sv-SE" sz="1600" dirty="0"/>
              <a:t>FS_AKMA</a:t>
            </a:r>
          </a:p>
          <a:p>
            <a:r>
              <a:rPr lang="sv-SE" altLang="sv-SE" sz="1800" dirty="0"/>
              <a:t>Completion rate: </a:t>
            </a:r>
          </a:p>
          <a:p>
            <a:pPr lvl="1"/>
            <a:r>
              <a:rPr lang="sv-SE" altLang="sv-SE" sz="1600" dirty="0"/>
              <a:t>70% </a:t>
            </a:r>
            <a:r>
              <a:rPr lang="en-US" altLang="ja-JP" sz="1600" dirty="0">
                <a:sym typeface="Wingdings" panose="05000000000000000000" pitchFamily="2" charset="2"/>
              </a:rPr>
              <a:t> 95%</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Dec 19</a:t>
            </a:r>
          </a:p>
          <a:p>
            <a:r>
              <a:rPr lang="en-US" altLang="sv-SE" sz="1800" dirty="0">
                <a:ea typeface="MS PGothic" panose="020B0600070205080204" pitchFamily="34" charset="-128"/>
                <a:sym typeface="Wingdings" panose="05000000000000000000" pitchFamily="2" charset="2"/>
              </a:rPr>
              <a:t>Documents:</a:t>
            </a:r>
          </a:p>
          <a:p>
            <a:pPr lvl="1"/>
            <a:r>
              <a:rPr kumimoji="1" lang="en-US" altLang="ja-JP" sz="1600" dirty="0"/>
              <a:t>TR 33.835 </a:t>
            </a:r>
            <a:r>
              <a:rPr lang="en-US" sz="1600" dirty="0"/>
              <a:t>Study on authentication and key management for applications based on 3GPP credential in 5G sent for approval in SP-191142</a:t>
            </a:r>
            <a:endParaRPr lang="sv-SE" altLang="sv-SE" sz="1600" dirty="0"/>
          </a:p>
          <a:p>
            <a:r>
              <a:rPr lang="sv-SE" altLang="sv-SE" sz="1800" dirty="0"/>
              <a:t>TR 33.835:</a:t>
            </a:r>
          </a:p>
          <a:p>
            <a:pPr lvl="1"/>
            <a:r>
              <a:rPr lang="en-US" altLang="ja-JP" sz="1600" dirty="0">
                <a:sym typeface="Wingdings" panose="05000000000000000000" pitchFamily="2" charset="2"/>
              </a:rPr>
              <a:t>17 </a:t>
            </a:r>
            <a:r>
              <a:rPr lang="sv-SE" altLang="sv-SE" sz="1600" dirty="0"/>
              <a:t>Key issues</a:t>
            </a:r>
          </a:p>
          <a:p>
            <a:pPr lvl="1"/>
            <a:r>
              <a:rPr lang="sv-SE" altLang="sv-SE" sz="1600" dirty="0"/>
              <a:t>24 </a:t>
            </a:r>
            <a:r>
              <a:rPr lang="en-US" altLang="ja-JP" sz="1600" dirty="0">
                <a:sym typeface="Wingdings" panose="05000000000000000000" pitchFamily="2" charset="2"/>
              </a:rPr>
              <a:t> 25 </a:t>
            </a:r>
            <a:r>
              <a:rPr lang="sv-SE" altLang="sv-SE" sz="1600" dirty="0"/>
              <a:t>Solutions</a:t>
            </a:r>
          </a:p>
          <a:p>
            <a:pPr lvl="1"/>
            <a:r>
              <a:rPr lang="sv-SE" altLang="sv-SE" sz="1600" dirty="0"/>
              <a:t>2 </a:t>
            </a:r>
            <a:r>
              <a:rPr lang="en-US" altLang="ja-JP" sz="1600" dirty="0">
                <a:sym typeface="Wingdings" panose="05000000000000000000" pitchFamily="2" charset="2"/>
              </a:rPr>
              <a:t> 7 </a:t>
            </a:r>
            <a:r>
              <a:rPr lang="sv-SE" altLang="sv-SE" sz="1600" dirty="0"/>
              <a:t>Conclusions</a:t>
            </a:r>
          </a:p>
          <a:p>
            <a:endParaRPr lang="sv-SE" altLang="sv-SE" sz="2000"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sz="1800" dirty="0"/>
              <a:t>WI code: </a:t>
            </a:r>
          </a:p>
          <a:p>
            <a:pPr lvl="1"/>
            <a:r>
              <a:rPr lang="sv-SE" altLang="sv-SE" sz="1600" dirty="0"/>
              <a:t>AKMA</a:t>
            </a:r>
          </a:p>
          <a:p>
            <a:r>
              <a:rPr lang="sv-SE" altLang="sv-SE" sz="1800" dirty="0"/>
              <a:t>Completion rate: </a:t>
            </a:r>
          </a:p>
          <a:p>
            <a:pPr lvl="1"/>
            <a:r>
              <a:rPr lang="sv-SE" altLang="sv-SE" sz="1600" dirty="0"/>
              <a:t>0% </a:t>
            </a:r>
            <a:r>
              <a:rPr lang="en-US" altLang="ja-JP" sz="1600" dirty="0">
                <a:sym typeface="Wingdings" panose="05000000000000000000" pitchFamily="2" charset="2"/>
              </a:rPr>
              <a:t> 20%</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Mar 20</a:t>
            </a:r>
          </a:p>
          <a:p>
            <a:r>
              <a:rPr lang="en-US" altLang="sv-SE" sz="1800" dirty="0">
                <a:ea typeface="MS PGothic" panose="020B0600070205080204" pitchFamily="34" charset="-128"/>
                <a:sym typeface="Wingdings" panose="05000000000000000000" pitchFamily="2" charset="2"/>
              </a:rPr>
              <a:t>Documents:</a:t>
            </a:r>
          </a:p>
          <a:p>
            <a:pPr lvl="1"/>
            <a:r>
              <a:rPr lang="sv-SE" altLang="sv-SE" sz="1600" dirty="0"/>
              <a:t>TS 33.535 </a:t>
            </a:r>
            <a:r>
              <a:rPr lang="en-US" altLang="sv-SE" sz="1600" dirty="0"/>
              <a:t>Authentication and key management for applications based on 3GPP credentials in the 5G System (5GS)</a:t>
            </a:r>
            <a:endParaRPr lang="sv-SE" altLang="sv-SE" sz="1600" dirty="0">
              <a:highlight>
                <a:srgbClr val="FFFF00"/>
              </a:highlight>
            </a:endParaRPr>
          </a:p>
        </p:txBody>
      </p:sp>
      <p:sp>
        <p:nvSpPr>
          <p:cNvPr id="7" name="Title 3">
            <a:extLst>
              <a:ext uri="{FF2B5EF4-FFF2-40B4-BE49-F238E27FC236}">
                <a16:creationId xmlns:a16="http://schemas.microsoft.com/office/drawing/2014/main" id="{B3E7FB24-70ED-4509-ADDA-71CE3D2E3393}"/>
              </a:ext>
            </a:extLst>
          </p:cNvPr>
          <p:cNvSpPr>
            <a:spLocks noGrp="1"/>
          </p:cNvSpPr>
          <p:nvPr>
            <p:ph type="title"/>
          </p:nvPr>
        </p:nvSpPr>
        <p:spPr>
          <a:xfrm>
            <a:off x="479426" y="55503"/>
            <a:ext cx="9602123" cy="1420901"/>
          </a:xfrm>
        </p:spPr>
        <p:txBody>
          <a:bodyPr/>
          <a:lstStyle/>
          <a:p>
            <a:r>
              <a:rPr lang="en-US" sz="3600" dirty="0"/>
              <a:t>Authentication and key management for applications based on 3GPP credential in 5G - Status</a:t>
            </a:r>
            <a:endParaRPr lang="sv-SE" sz="3600" dirty="0"/>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751D33-1AC6-4234-8AE5-B6B089D19DCD}"/>
              </a:ext>
            </a:extLst>
          </p:cNvPr>
          <p:cNvSpPr/>
          <p:nvPr/>
        </p:nvSpPr>
        <p:spPr bwMode="auto">
          <a:xfrm>
            <a:off x="5452076" y="1933729"/>
            <a:ext cx="2547154" cy="342863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378690" y="1844675"/>
            <a:ext cx="3660810" cy="4392612"/>
          </a:xfrm>
        </p:spPr>
        <p:txBody>
          <a:bodyPr/>
          <a:lstStyle/>
          <a:p>
            <a:r>
              <a:rPr lang="sv-SE" sz="2400" dirty="0"/>
              <a:t>Two main security topics:</a:t>
            </a:r>
          </a:p>
          <a:p>
            <a:pPr marL="369888" lvl="1" indent="0">
              <a:buNone/>
            </a:pPr>
            <a:r>
              <a:rPr lang="sv-SE" b="1" u="sng" dirty="0"/>
              <a:t>Architecture</a:t>
            </a:r>
            <a:r>
              <a:rPr lang="sv-SE" dirty="0"/>
              <a:t> </a:t>
            </a:r>
          </a:p>
          <a:p>
            <a:pPr marL="914400" lvl="2" indent="0">
              <a:buNone/>
            </a:pPr>
            <a:r>
              <a:rPr lang="sv-SE" sz="2400" dirty="0"/>
              <a:t>There is a need for an authentication anchor in the 5GC (like the BSF in GBA)</a:t>
            </a:r>
          </a:p>
          <a:p>
            <a:pPr marL="369888" lvl="1" indent="0">
              <a:buNone/>
            </a:pPr>
            <a:r>
              <a:rPr lang="sv-SE" b="1" u="sng" dirty="0"/>
              <a:t>Bootstrapping procedure</a:t>
            </a:r>
          </a:p>
          <a:p>
            <a:pPr marL="914400" lvl="2" indent="0">
              <a:buNone/>
            </a:pPr>
            <a:r>
              <a:rPr lang="sv-SE" sz="2400" dirty="0"/>
              <a:t>Two types of solutions have been provided: UP-(like GBA) and CP-based</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55503"/>
            <a:ext cx="9289607" cy="1420901"/>
          </a:xfrm>
        </p:spPr>
        <p:txBody>
          <a:bodyPr/>
          <a:lstStyle/>
          <a:p>
            <a:r>
              <a:rPr lang="en-US" sz="3600" dirty="0"/>
              <a:t>Authentication and key management for applications based on 3GPP credential in 5G - 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3879" y="178998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33.835</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B9D55783-15C1-47CE-9561-0249B2D17FF7}"/>
              </a:ext>
            </a:extLst>
          </p:cNvPr>
          <p:cNvSpPr txBox="1"/>
          <p:nvPr/>
        </p:nvSpPr>
        <p:spPr bwMode="auto">
          <a:xfrm>
            <a:off x="6446486" y="202663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6BF866CB-5896-4889-9753-706173D4C7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6486" y="5770368"/>
            <a:ext cx="306991" cy="429787"/>
          </a:xfrm>
          <a:prstGeom prst="rect">
            <a:avLst/>
          </a:prstGeom>
        </p:spPr>
      </p:pic>
      <p:sp>
        <p:nvSpPr>
          <p:cNvPr id="8" name="TextBox 7">
            <a:extLst>
              <a:ext uri="{FF2B5EF4-FFF2-40B4-BE49-F238E27FC236}">
                <a16:creationId xmlns:a16="http://schemas.microsoft.com/office/drawing/2014/main" id="{4C75C9D0-811B-41E3-A617-AB862FB7F662}"/>
              </a:ext>
            </a:extLst>
          </p:cNvPr>
          <p:cNvSpPr txBox="1"/>
          <p:nvPr/>
        </p:nvSpPr>
        <p:spPr bwMode="auto">
          <a:xfrm>
            <a:off x="5631089"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9" name="TextBox 8">
            <a:extLst>
              <a:ext uri="{FF2B5EF4-FFF2-40B4-BE49-F238E27FC236}">
                <a16:creationId xmlns:a16="http://schemas.microsoft.com/office/drawing/2014/main" id="{B9A356EC-EA20-4C1A-8ED0-D41EF01E24FF}"/>
              </a:ext>
            </a:extLst>
          </p:cNvPr>
          <p:cNvSpPr txBox="1"/>
          <p:nvPr/>
        </p:nvSpPr>
        <p:spPr bwMode="auto">
          <a:xfrm>
            <a:off x="5630351" y="422174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10" name="TextBox 9">
            <a:extLst>
              <a:ext uri="{FF2B5EF4-FFF2-40B4-BE49-F238E27FC236}">
                <a16:creationId xmlns:a16="http://schemas.microsoft.com/office/drawing/2014/main" id="{680C4A61-EA47-4E33-AE4F-FAC5A5AB210F}"/>
              </a:ext>
            </a:extLst>
          </p:cNvPr>
          <p:cNvSpPr txBox="1"/>
          <p:nvPr/>
        </p:nvSpPr>
        <p:spPr bwMode="auto">
          <a:xfrm>
            <a:off x="7325672" y="4225319"/>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1" name="TextBox 10">
            <a:extLst>
              <a:ext uri="{FF2B5EF4-FFF2-40B4-BE49-F238E27FC236}">
                <a16:creationId xmlns:a16="http://schemas.microsoft.com/office/drawing/2014/main" id="{4B988195-B32B-4251-829A-85F5D26928B8}"/>
              </a:ext>
            </a:extLst>
          </p:cNvPr>
          <p:cNvSpPr txBox="1"/>
          <p:nvPr/>
        </p:nvSpPr>
        <p:spPr bwMode="auto">
          <a:xfrm>
            <a:off x="8878985"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err="1"/>
              <a:t>AApF</a:t>
            </a:r>
            <a:endParaRPr lang="en-US" sz="1200" dirty="0"/>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3DA2E876-D8CF-4136-8F9D-0EF317F4364D}"/>
              </a:ext>
            </a:extLst>
          </p:cNvPr>
          <p:cNvSpPr txBox="1"/>
          <p:nvPr/>
        </p:nvSpPr>
        <p:spPr bwMode="auto">
          <a:xfrm>
            <a:off x="7325672"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AAnF</a:t>
            </a:r>
          </a:p>
          <a:p>
            <a:pPr algn="ctr">
              <a:buClr>
                <a:schemeClr val="tx1"/>
              </a:buClr>
            </a:pPr>
            <a:br>
              <a:rPr lang="en-US" sz="1200" dirty="0"/>
            </a:br>
            <a:br>
              <a:rPr lang="en-US" sz="1200" dirty="0"/>
            </a:br>
            <a:endParaRPr lang="en-US" sz="1200" dirty="0"/>
          </a:p>
        </p:txBody>
      </p:sp>
      <p:sp>
        <p:nvSpPr>
          <p:cNvPr id="14" name="TextBox 13">
            <a:extLst>
              <a:ext uri="{FF2B5EF4-FFF2-40B4-BE49-F238E27FC236}">
                <a16:creationId xmlns:a16="http://schemas.microsoft.com/office/drawing/2014/main" id="{AD87A279-AD98-4B12-B260-97CDC3C2C12A}"/>
              </a:ext>
            </a:extLst>
          </p:cNvPr>
          <p:cNvSpPr txBox="1"/>
          <p:nvPr/>
        </p:nvSpPr>
        <p:spPr bwMode="auto">
          <a:xfrm>
            <a:off x="5483901" y="1951126"/>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2" name="Picture 1">
            <a:extLst>
              <a:ext uri="{FF2B5EF4-FFF2-40B4-BE49-F238E27FC236}">
                <a16:creationId xmlns:a16="http://schemas.microsoft.com/office/drawing/2014/main" id="{127A4672-462D-4299-A3B7-20F41D96D4C3}"/>
              </a:ext>
            </a:extLst>
          </p:cNvPr>
          <p:cNvPicPr>
            <a:picLocks noChangeAspect="1"/>
          </p:cNvPicPr>
          <p:nvPr/>
        </p:nvPicPr>
        <p:blipFill>
          <a:blip r:embed="rId5"/>
          <a:stretch>
            <a:fillRect/>
          </a:stretch>
        </p:blipFill>
        <p:spPr>
          <a:xfrm>
            <a:off x="7289743" y="2872632"/>
            <a:ext cx="235304" cy="349767"/>
          </a:xfrm>
          <a:prstGeom prst="rect">
            <a:avLst/>
          </a:prstGeom>
        </p:spPr>
      </p:pic>
      <p:cxnSp>
        <p:nvCxnSpPr>
          <p:cNvPr id="16" name="Connector: Elbow 15">
            <a:extLst>
              <a:ext uri="{FF2B5EF4-FFF2-40B4-BE49-F238E27FC236}">
                <a16:creationId xmlns:a16="http://schemas.microsoft.com/office/drawing/2014/main" id="{112B6DA1-3901-403B-9BDD-6D53E6F01C82}"/>
              </a:ext>
            </a:extLst>
          </p:cNvPr>
          <p:cNvCxnSpPr>
            <a:stCxn id="7" idx="1"/>
            <a:endCxn id="9" idx="2"/>
          </p:cNvCxnSpPr>
          <p:nvPr/>
        </p:nvCxnSpPr>
        <p:spPr bwMode="auto">
          <a:xfrm rot="10800000">
            <a:off x="5872334" y="4967636"/>
            <a:ext cx="574152" cy="101762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8" name="Connector: Elbow 17">
            <a:extLst>
              <a:ext uri="{FF2B5EF4-FFF2-40B4-BE49-F238E27FC236}">
                <a16:creationId xmlns:a16="http://schemas.microsoft.com/office/drawing/2014/main" id="{71B314F9-167F-47E2-A5C4-1C589E58EC62}"/>
              </a:ext>
            </a:extLst>
          </p:cNvPr>
          <p:cNvCxnSpPr>
            <a:stCxn id="9" idx="0"/>
            <a:endCxn id="8" idx="2"/>
          </p:cNvCxnSpPr>
          <p:nvPr/>
        </p:nvCxnSpPr>
        <p:spPr bwMode="auto">
          <a:xfrm rot="5400000" flipH="1" flipV="1">
            <a:off x="5566603" y="3915271"/>
            <a:ext cx="612201" cy="738"/>
          </a:xfrm>
          <a:prstGeom prst="bentConnector3">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22" name="Connector: Elbow 21">
            <a:extLst>
              <a:ext uri="{FF2B5EF4-FFF2-40B4-BE49-F238E27FC236}">
                <a16:creationId xmlns:a16="http://schemas.microsoft.com/office/drawing/2014/main" id="{DF61F803-1531-41B6-A1DF-E559FF9E6C59}"/>
              </a:ext>
            </a:extLst>
          </p:cNvPr>
          <p:cNvCxnSpPr>
            <a:stCxn id="7" idx="3"/>
            <a:endCxn id="10" idx="2"/>
          </p:cNvCxnSpPr>
          <p:nvPr/>
        </p:nvCxnSpPr>
        <p:spPr bwMode="auto">
          <a:xfrm flipV="1">
            <a:off x="6753477" y="4970663"/>
            <a:ext cx="814180" cy="1014599"/>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6" name="Straight Arrow Connector 25">
            <a:extLst>
              <a:ext uri="{FF2B5EF4-FFF2-40B4-BE49-F238E27FC236}">
                <a16:creationId xmlns:a16="http://schemas.microsoft.com/office/drawing/2014/main" id="{46A1C7E7-22B5-489E-8CB5-1F01C6C20F2B}"/>
              </a:ext>
            </a:extLst>
          </p:cNvPr>
          <p:cNvCxnSpPr>
            <a:stCxn id="10" idx="0"/>
            <a:endCxn id="12" idx="2"/>
          </p:cNvCxnSpPr>
          <p:nvPr/>
        </p:nvCxnSpPr>
        <p:spPr bwMode="auto">
          <a:xfrm flipH="1" flipV="1">
            <a:off x="7567655" y="3609539"/>
            <a:ext cx="2" cy="61578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8" name="Connector: Elbow 27">
            <a:extLst>
              <a:ext uri="{FF2B5EF4-FFF2-40B4-BE49-F238E27FC236}">
                <a16:creationId xmlns:a16="http://schemas.microsoft.com/office/drawing/2014/main" id="{C2A5A21F-D86F-406B-8F44-3260D5F87DC1}"/>
              </a:ext>
            </a:extLst>
          </p:cNvPr>
          <p:cNvCxnSpPr>
            <a:stCxn id="10" idx="3"/>
            <a:endCxn id="11" idx="2"/>
          </p:cNvCxnSpPr>
          <p:nvPr/>
        </p:nvCxnSpPr>
        <p:spPr bwMode="auto">
          <a:xfrm flipV="1">
            <a:off x="7809642" y="3609539"/>
            <a:ext cx="1311326" cy="98845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0" name="Connector: Elbow 29">
            <a:extLst>
              <a:ext uri="{FF2B5EF4-FFF2-40B4-BE49-F238E27FC236}">
                <a16:creationId xmlns:a16="http://schemas.microsoft.com/office/drawing/2014/main" id="{7EF8EC46-DA20-42A6-90D9-1910B82B72AC}"/>
              </a:ext>
            </a:extLst>
          </p:cNvPr>
          <p:cNvCxnSpPr>
            <a:stCxn id="8" idx="0"/>
            <a:endCxn id="5" idx="1"/>
          </p:cNvCxnSpPr>
          <p:nvPr/>
        </p:nvCxnSpPr>
        <p:spPr bwMode="auto">
          <a:xfrm rot="5400000" flipH="1" flipV="1">
            <a:off x="5927751" y="2344908"/>
            <a:ext cx="464056" cy="573414"/>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32" name="Straight Arrow Connector 31">
            <a:extLst>
              <a:ext uri="{FF2B5EF4-FFF2-40B4-BE49-F238E27FC236}">
                <a16:creationId xmlns:a16="http://schemas.microsoft.com/office/drawing/2014/main" id="{2A7DB295-26F4-4551-AEE4-C612065068D9}"/>
              </a:ext>
            </a:extLst>
          </p:cNvPr>
          <p:cNvCxnSpPr/>
          <p:nvPr/>
        </p:nvCxnSpPr>
        <p:spPr bwMode="auto">
          <a:xfrm>
            <a:off x="6151350" y="5321143"/>
            <a:ext cx="344995"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3" name="TextBox 32">
            <a:extLst>
              <a:ext uri="{FF2B5EF4-FFF2-40B4-BE49-F238E27FC236}">
                <a16:creationId xmlns:a16="http://schemas.microsoft.com/office/drawing/2014/main" id="{CC51E839-FD26-41AD-83F1-BB0F353E2D09}"/>
              </a:ext>
            </a:extLst>
          </p:cNvPr>
          <p:cNvSpPr txBox="1"/>
          <p:nvPr/>
        </p:nvSpPr>
        <p:spPr bwMode="auto">
          <a:xfrm>
            <a:off x="6411120" y="51922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UP</a:t>
            </a:r>
          </a:p>
        </p:txBody>
      </p:sp>
      <p:cxnSp>
        <p:nvCxnSpPr>
          <p:cNvPr id="34" name="Straight Arrow Connector 33">
            <a:extLst>
              <a:ext uri="{FF2B5EF4-FFF2-40B4-BE49-F238E27FC236}">
                <a16:creationId xmlns:a16="http://schemas.microsoft.com/office/drawing/2014/main" id="{04CA55FB-0B49-40D9-B874-6AB9F7292A17}"/>
              </a:ext>
            </a:extLst>
          </p:cNvPr>
          <p:cNvCxnSpPr/>
          <p:nvPr/>
        </p:nvCxnSpPr>
        <p:spPr bwMode="auto">
          <a:xfrm>
            <a:off x="6154473" y="5473543"/>
            <a:ext cx="344995"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5" name="TextBox 34">
            <a:extLst>
              <a:ext uri="{FF2B5EF4-FFF2-40B4-BE49-F238E27FC236}">
                <a16:creationId xmlns:a16="http://schemas.microsoft.com/office/drawing/2014/main" id="{38F1574C-9358-4B95-A091-D2B3DBF39B41}"/>
              </a:ext>
            </a:extLst>
          </p:cNvPr>
          <p:cNvSpPr txBox="1"/>
          <p:nvPr/>
        </p:nvSpPr>
        <p:spPr bwMode="auto">
          <a:xfrm>
            <a:off x="6414243" y="53446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CP</a:t>
            </a:r>
          </a:p>
        </p:txBody>
      </p:sp>
      <p:cxnSp>
        <p:nvCxnSpPr>
          <p:cNvPr id="37" name="Straight Arrow Connector 36">
            <a:extLst>
              <a:ext uri="{FF2B5EF4-FFF2-40B4-BE49-F238E27FC236}">
                <a16:creationId xmlns:a16="http://schemas.microsoft.com/office/drawing/2014/main" id="{14CD40ED-CCF8-45C9-91F9-AF8A96E5B76A}"/>
              </a:ext>
            </a:extLst>
          </p:cNvPr>
          <p:cNvCxnSpPr>
            <a:stCxn id="8" idx="3"/>
            <a:endCxn id="12" idx="1"/>
          </p:cNvCxnSpPr>
          <p:nvPr/>
        </p:nvCxnSpPr>
        <p:spPr bwMode="auto">
          <a:xfrm>
            <a:off x="6115055" y="3236591"/>
            <a:ext cx="1210617"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8" name="TextBox 37">
            <a:extLst>
              <a:ext uri="{FF2B5EF4-FFF2-40B4-BE49-F238E27FC236}">
                <a16:creationId xmlns:a16="http://schemas.microsoft.com/office/drawing/2014/main" id="{48B28D54-7D7A-4287-A834-8CF76FFC291D}"/>
              </a:ext>
            </a:extLst>
          </p:cNvPr>
          <p:cNvSpPr txBox="1"/>
          <p:nvPr/>
        </p:nvSpPr>
        <p:spPr bwMode="auto">
          <a:xfrm>
            <a:off x="6585009" y="311928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0" name="Connector: Elbow 39">
            <a:extLst>
              <a:ext uri="{FF2B5EF4-FFF2-40B4-BE49-F238E27FC236}">
                <a16:creationId xmlns:a16="http://schemas.microsoft.com/office/drawing/2014/main" id="{15F409A8-BB57-4555-B56A-73FB9F447E7D}"/>
              </a:ext>
            </a:extLst>
          </p:cNvPr>
          <p:cNvCxnSpPr>
            <a:stCxn id="5" idx="3"/>
            <a:endCxn id="12" idx="0"/>
          </p:cNvCxnSpPr>
          <p:nvPr/>
        </p:nvCxnSpPr>
        <p:spPr bwMode="auto">
          <a:xfrm>
            <a:off x="6930456" y="2399587"/>
            <a:ext cx="637199" cy="46405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1" name="TextBox 40">
            <a:extLst>
              <a:ext uri="{FF2B5EF4-FFF2-40B4-BE49-F238E27FC236}">
                <a16:creationId xmlns:a16="http://schemas.microsoft.com/office/drawing/2014/main" id="{C31EDC6B-15DB-4B97-BB3B-30942FA0247A}"/>
              </a:ext>
            </a:extLst>
          </p:cNvPr>
          <p:cNvSpPr txBox="1"/>
          <p:nvPr/>
        </p:nvSpPr>
        <p:spPr bwMode="auto">
          <a:xfrm>
            <a:off x="7464069" y="2287538"/>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3" name="Straight Arrow Connector 42">
            <a:extLst>
              <a:ext uri="{FF2B5EF4-FFF2-40B4-BE49-F238E27FC236}">
                <a16:creationId xmlns:a16="http://schemas.microsoft.com/office/drawing/2014/main" id="{219248A0-36D4-4B09-B9ED-C93CF95D902C}"/>
              </a:ext>
            </a:extLst>
          </p:cNvPr>
          <p:cNvCxnSpPr>
            <a:endCxn id="11" idx="1"/>
          </p:cNvCxnSpPr>
          <p:nvPr/>
        </p:nvCxnSpPr>
        <p:spPr bwMode="auto">
          <a:xfrm>
            <a:off x="7812385" y="3236591"/>
            <a:ext cx="1066600"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4" name="TextBox 43">
            <a:extLst>
              <a:ext uri="{FF2B5EF4-FFF2-40B4-BE49-F238E27FC236}">
                <a16:creationId xmlns:a16="http://schemas.microsoft.com/office/drawing/2014/main" id="{6F2CC37C-7F8B-4092-93B3-93F2C0D9FBA6}"/>
              </a:ext>
            </a:extLst>
          </p:cNvPr>
          <p:cNvSpPr txBox="1"/>
          <p:nvPr/>
        </p:nvSpPr>
        <p:spPr bwMode="auto">
          <a:xfrm>
            <a:off x="7596725" y="1766454"/>
            <a:ext cx="2291539" cy="48140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What is the anchor function (a.k.a. BSF in GBA)?</a:t>
            </a:r>
          </a:p>
        </p:txBody>
      </p:sp>
      <p:cxnSp>
        <p:nvCxnSpPr>
          <p:cNvPr id="46" name="Straight Arrow Connector 45">
            <a:extLst>
              <a:ext uri="{FF2B5EF4-FFF2-40B4-BE49-F238E27FC236}">
                <a16:creationId xmlns:a16="http://schemas.microsoft.com/office/drawing/2014/main" id="{A6D03493-1FE9-40FE-A5E5-AA15685517A0}"/>
              </a:ext>
            </a:extLst>
          </p:cNvPr>
          <p:cNvCxnSpPr/>
          <p:nvPr/>
        </p:nvCxnSpPr>
        <p:spPr bwMode="auto">
          <a:xfrm>
            <a:off x="7769636" y="2230704"/>
            <a:ext cx="0" cy="5830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7" name="TextBox 46">
            <a:extLst>
              <a:ext uri="{FF2B5EF4-FFF2-40B4-BE49-F238E27FC236}">
                <a16:creationId xmlns:a16="http://schemas.microsoft.com/office/drawing/2014/main" id="{B1E8A2BC-BBF0-4140-8078-7AF769857898}"/>
              </a:ext>
            </a:extLst>
          </p:cNvPr>
          <p:cNvSpPr txBox="1"/>
          <p:nvPr/>
        </p:nvSpPr>
        <p:spPr bwMode="auto">
          <a:xfrm>
            <a:off x="8538017" y="4862925"/>
            <a:ext cx="2052011" cy="907443"/>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In UP based solutions, the bootsrapping procedure is performed over the UP like in GBA</a:t>
            </a:r>
          </a:p>
        </p:txBody>
      </p:sp>
      <p:cxnSp>
        <p:nvCxnSpPr>
          <p:cNvPr id="53" name="Straight Arrow Connector 52">
            <a:extLst>
              <a:ext uri="{FF2B5EF4-FFF2-40B4-BE49-F238E27FC236}">
                <a16:creationId xmlns:a16="http://schemas.microsoft.com/office/drawing/2014/main" id="{0C3092D0-D80F-48C6-910E-ECEC553DB556}"/>
              </a:ext>
            </a:extLst>
          </p:cNvPr>
          <p:cNvCxnSpPr/>
          <p:nvPr/>
        </p:nvCxnSpPr>
        <p:spPr bwMode="auto">
          <a:xfrm flipH="1">
            <a:off x="7605022" y="5192266"/>
            <a:ext cx="9329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279A52A2-3A5E-43B7-B519-81D0AA07F185}"/>
              </a:ext>
            </a:extLst>
          </p:cNvPr>
          <p:cNvSpPr txBox="1"/>
          <p:nvPr/>
        </p:nvSpPr>
        <p:spPr bwMode="auto">
          <a:xfrm>
            <a:off x="3899899" y="5374544"/>
            <a:ext cx="1784540" cy="82561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In CP based solutions, the bootsrapping procedure is performed over NAS</a:t>
            </a:r>
          </a:p>
        </p:txBody>
      </p:sp>
      <p:cxnSp>
        <p:nvCxnSpPr>
          <p:cNvPr id="56" name="Straight Arrow Connector 55">
            <a:extLst>
              <a:ext uri="{FF2B5EF4-FFF2-40B4-BE49-F238E27FC236}">
                <a16:creationId xmlns:a16="http://schemas.microsoft.com/office/drawing/2014/main" id="{E4227B6B-5728-4484-9896-CAA6F79140ED}"/>
              </a:ext>
            </a:extLst>
          </p:cNvPr>
          <p:cNvCxnSpPr>
            <a:cxnSpLocks/>
          </p:cNvCxnSpPr>
          <p:nvPr/>
        </p:nvCxnSpPr>
        <p:spPr bwMode="auto">
          <a:xfrm>
            <a:off x="5684438" y="5602420"/>
            <a:ext cx="1878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7B77C4CB-0A2F-4141-ADD2-149655DB77EF}"/>
              </a:ext>
            </a:extLst>
          </p:cNvPr>
          <p:cNvSpPr txBox="1"/>
          <p:nvPr/>
        </p:nvSpPr>
        <p:spPr bwMode="auto">
          <a:xfrm>
            <a:off x="8258567" y="3148892"/>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58" name="TextBox 57">
            <a:extLst>
              <a:ext uri="{FF2B5EF4-FFF2-40B4-BE49-F238E27FC236}">
                <a16:creationId xmlns:a16="http://schemas.microsoft.com/office/drawing/2014/main" id="{B076EB40-FA66-410C-A408-6458CBE65FDB}"/>
              </a:ext>
            </a:extLst>
          </p:cNvPr>
          <p:cNvSpPr txBox="1"/>
          <p:nvPr/>
        </p:nvSpPr>
        <p:spPr bwMode="auto">
          <a:xfrm>
            <a:off x="7464195" y="3818656"/>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15" name="Rectangle 14">
            <a:extLst>
              <a:ext uri="{FF2B5EF4-FFF2-40B4-BE49-F238E27FC236}">
                <a16:creationId xmlns:a16="http://schemas.microsoft.com/office/drawing/2014/main" id="{8ED4A471-E7AA-4AAD-880E-5C706777F186}"/>
              </a:ext>
            </a:extLst>
          </p:cNvPr>
          <p:cNvSpPr/>
          <p:nvPr/>
        </p:nvSpPr>
        <p:spPr>
          <a:xfrm>
            <a:off x="5452076" y="1933729"/>
            <a:ext cx="1699144" cy="1905168"/>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758881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F799ADD9-4BB8-4842-BF80-14D8C0B2B1AF}"/>
              </a:ext>
            </a:extLst>
          </p:cNvPr>
          <p:cNvSpPr>
            <a:spLocks noGrp="1"/>
          </p:cNvSpPr>
          <p:nvPr>
            <p:ph type="title"/>
          </p:nvPr>
        </p:nvSpPr>
        <p:spPr/>
        <p:txBody>
          <a:bodyPr/>
          <a:lstStyle/>
          <a:p>
            <a:r>
              <a:rPr lang="sv-SE" altLang="sv-SE"/>
              <a:t>Other CRs for approval</a:t>
            </a:r>
          </a:p>
        </p:txBody>
      </p:sp>
      <p:sp>
        <p:nvSpPr>
          <p:cNvPr id="24579" name="Content Placeholder 2">
            <a:extLst>
              <a:ext uri="{FF2B5EF4-FFF2-40B4-BE49-F238E27FC236}">
                <a16:creationId xmlns:a16="http://schemas.microsoft.com/office/drawing/2014/main" id="{B2600771-65E4-4D4A-BC2E-1E6B6E8FDAAD}"/>
              </a:ext>
            </a:extLst>
          </p:cNvPr>
          <p:cNvSpPr>
            <a:spLocks noGrp="1"/>
          </p:cNvSpPr>
          <p:nvPr>
            <p:ph idx="1"/>
          </p:nvPr>
        </p:nvSpPr>
        <p:spPr/>
        <p:txBody>
          <a:bodyPr/>
          <a:lstStyle/>
          <a:p>
            <a:endParaRPr lang="sv-SE" altLang="sv-SE" sz="2400" dirty="0"/>
          </a:p>
          <a:p>
            <a:r>
              <a:rPr lang="sv-SE" altLang="sv-SE" sz="2400" dirty="0"/>
              <a:t>Security Assurance Specifications (SCAS-SA3, SCAS_PGW, SCAS_eNB, SCAS_5G)</a:t>
            </a:r>
          </a:p>
          <a:p>
            <a:pPr lvl="1"/>
            <a:r>
              <a:rPr lang="sv-SE" altLang="sv-SE" sz="2000" dirty="0"/>
              <a:t>Rel-15 CRs to TS 33.926 and TS 33.216 (SCAS_eNB) for approval in SP-191139</a:t>
            </a:r>
          </a:p>
          <a:p>
            <a:pPr lvl="1"/>
            <a:r>
              <a:rPr lang="sv-SE" altLang="sv-SE" sz="2000" dirty="0"/>
              <a:t>Rel-16 CRs (SCAS_5G) for approval in SP-191138</a:t>
            </a:r>
          </a:p>
          <a:p>
            <a:endParaRPr lang="sv-SE" altLang="sv-SE" sz="2400" dirty="0"/>
          </a:p>
          <a:p>
            <a:r>
              <a:rPr lang="sv-SE" altLang="sv-SE" sz="2400" dirty="0"/>
              <a:t>NB_IoT security</a:t>
            </a:r>
          </a:p>
          <a:p>
            <a:pPr lvl="1"/>
            <a:r>
              <a:rPr lang="sv-SE" altLang="sv-SE" sz="2000" dirty="0"/>
              <a:t>Rel-15 CR to TS 33.401 for approval in SP-191140</a:t>
            </a:r>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a:t>New/Revised WIDs</a:t>
            </a:r>
            <a:endParaRPr lang="sv-SE" altLang="sv-SE"/>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r>
              <a:rPr lang="en-US" altLang="ja-JP" dirty="0"/>
              <a:t>New WIDs for approval: </a:t>
            </a:r>
          </a:p>
          <a:p>
            <a:pPr lvl="1"/>
            <a:r>
              <a:rPr lang="en-US" altLang="ja-JP" dirty="0"/>
              <a:t>New WID on Security Assurance Specification for IMS in SP-191128</a:t>
            </a:r>
          </a:p>
          <a:p>
            <a:pPr lvl="1"/>
            <a:r>
              <a:rPr lang="en-US" altLang="ja-JP" dirty="0"/>
              <a:t>New WID on 3GPP profiles for cryptographic algorithms and IETF protocols in SP-191129</a:t>
            </a:r>
          </a:p>
          <a:p>
            <a:pPr lvl="1"/>
            <a:r>
              <a:rPr lang="en-US" altLang="ja-JP" dirty="0"/>
              <a:t>New WID on Security Aspects of PARLOS in SP-191126</a:t>
            </a:r>
          </a:p>
          <a:p>
            <a:pPr lvl="1"/>
            <a:r>
              <a:rPr lang="en-US" altLang="ja-JP" dirty="0"/>
              <a:t>New WID on eV2X security in SP-191125</a:t>
            </a:r>
          </a:p>
          <a:p>
            <a:pPr lvl="1"/>
            <a:r>
              <a:rPr lang="en-US" altLang="ja-JP" dirty="0"/>
              <a:t>New WID for User Plane Gateway Function for the Inter-PLMN Security in SP-191123</a:t>
            </a:r>
          </a:p>
          <a:p>
            <a:pPr lvl="1"/>
            <a:r>
              <a:rPr lang="en-US" altLang="ja-JP" dirty="0"/>
              <a:t>Update to 5G_eSBA WID in SP-191130</a:t>
            </a:r>
            <a:endParaRPr lang="en-US" altLang="ja-JP" sz="2800" dirty="0"/>
          </a:p>
          <a:p>
            <a:pPr lvl="1"/>
            <a:endParaRPr lang="en-US" altLang="ja-JP" dirty="0">
              <a:highlight>
                <a:srgbClr val="FFFF00"/>
              </a:highlight>
            </a:endParaRPr>
          </a:p>
          <a:p>
            <a:pPr lvl="1"/>
            <a:endParaRPr lang="sv-SE" altLang="sv-SE" dirty="0"/>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a:extLst>
              <a:ext uri="{FF2B5EF4-FFF2-40B4-BE49-F238E27FC236}">
                <a16:creationId xmlns:a16="http://schemas.microsoft.com/office/drawing/2014/main" id="{E89A129E-7D73-49B6-A07B-624EFB5E203E}"/>
              </a:ext>
            </a:extLst>
          </p:cNvPr>
          <p:cNvSpPr>
            <a:spLocks noGrp="1"/>
          </p:cNvSpPr>
          <p:nvPr>
            <p:ph type="title"/>
          </p:nvPr>
        </p:nvSpPr>
        <p:spPr/>
        <p:txBody>
          <a:bodyPr/>
          <a:lstStyle/>
          <a:p>
            <a:r>
              <a:rPr lang="en-US" altLang="en-US" dirty="0"/>
              <a:t>Status Report on SA3 Study Items</a:t>
            </a:r>
            <a:endParaRPr lang="sv-SE" altLang="sv-SE" dirty="0"/>
          </a:p>
        </p:txBody>
      </p:sp>
      <p:sp>
        <p:nvSpPr>
          <p:cNvPr id="2" name="Text Placeholder 1">
            <a:extLst>
              <a:ext uri="{FF2B5EF4-FFF2-40B4-BE49-F238E27FC236}">
                <a16:creationId xmlns:a16="http://schemas.microsoft.com/office/drawing/2014/main" id="{51CF5E54-D0A6-4ABD-997E-733FA9BB812D}"/>
              </a:ext>
            </a:extLst>
          </p:cNvPr>
          <p:cNvSpPr>
            <a:spLocks noGrp="1"/>
          </p:cNvSpPr>
          <p:nvPr>
            <p:ph type="body" idx="1"/>
          </p:nvPr>
        </p:nvSpPr>
        <p:spPr/>
        <p:txBody>
          <a:bodyPr/>
          <a:lstStyle/>
          <a:p>
            <a:pPr>
              <a:defRPr/>
            </a:pPr>
            <a:r>
              <a:rPr lang="en-US" altLang="en-US" dirty="0"/>
              <a:t>Note: Study items associated with specific work item are reported under work item</a:t>
            </a:r>
            <a:endParaRPr lang="sv-SE" dirty="0"/>
          </a:p>
        </p:txBody>
      </p:sp>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a:extLst>
              <a:ext uri="{FF2B5EF4-FFF2-40B4-BE49-F238E27FC236}">
                <a16:creationId xmlns:a16="http://schemas.microsoft.com/office/drawing/2014/main" id="{1EB03B1D-E454-4C69-840D-4365DD00F9FB}"/>
              </a:ext>
            </a:extLst>
          </p:cNvPr>
          <p:cNvSpPr>
            <a:spLocks noGrp="1"/>
          </p:cNvSpPr>
          <p:nvPr>
            <p:ph type="title"/>
          </p:nvPr>
        </p:nvSpPr>
        <p:spPr>
          <a:xfrm>
            <a:off x="838200" y="200025"/>
            <a:ext cx="10515600" cy="1325563"/>
          </a:xfrm>
        </p:spPr>
        <p:txBody>
          <a:bodyPr/>
          <a:lstStyle/>
          <a:p>
            <a:r>
              <a:rPr lang="en-US" altLang="sv-SE" sz="4000" dirty="0"/>
              <a:t>Study on 5G security enhancements </a:t>
            </a:r>
            <a:br>
              <a:rPr lang="en-US" altLang="sv-SE" sz="4000" dirty="0"/>
            </a:br>
            <a:r>
              <a:rPr lang="en-US" altLang="sv-SE" sz="4000" dirty="0"/>
              <a:t>against false base stations - Status</a:t>
            </a:r>
            <a:endParaRPr lang="sv-SE" altLang="sv-SE" sz="4000" dirty="0"/>
          </a:p>
        </p:txBody>
      </p:sp>
      <p:sp>
        <p:nvSpPr>
          <p:cNvPr id="31747" name="Content Placeholder 3">
            <a:extLst>
              <a:ext uri="{FF2B5EF4-FFF2-40B4-BE49-F238E27FC236}">
                <a16:creationId xmlns:a16="http://schemas.microsoft.com/office/drawing/2014/main" id="{BDA64400-EDD8-43F0-85CA-D46D7BF993B8}"/>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FS_5GFBS</a:t>
            </a:r>
          </a:p>
          <a:p>
            <a:r>
              <a:rPr lang="sv-SE" altLang="sv-SE" dirty="0"/>
              <a:t>Completion rate: </a:t>
            </a:r>
          </a:p>
          <a:p>
            <a:pPr lvl="1"/>
            <a:r>
              <a:rPr lang="sv-SE" altLang="sv-SE" dirty="0"/>
              <a:t>66% </a:t>
            </a:r>
            <a:r>
              <a:rPr lang="en-US" altLang="ja-JP" dirty="0">
                <a:sym typeface="Wingdings" panose="05000000000000000000" pitchFamily="2" charset="2"/>
              </a:rPr>
              <a:t> 75%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33.809 </a:t>
            </a:r>
            <a:r>
              <a:rPr lang="en-US" altLang="ja-JP" dirty="0"/>
              <a:t>Study on 5G security enhancements against false base stations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1748" name="Content Placeholder 4">
            <a:extLst>
              <a:ext uri="{FF2B5EF4-FFF2-40B4-BE49-F238E27FC236}">
                <a16:creationId xmlns:a16="http://schemas.microsoft.com/office/drawing/2014/main" id="{4FAA343A-8207-429A-8ABA-E992B8454332}"/>
              </a:ext>
            </a:extLst>
          </p:cNvPr>
          <p:cNvSpPr>
            <a:spLocks noGrp="1"/>
          </p:cNvSpPr>
          <p:nvPr>
            <p:ph idx="10"/>
          </p:nvPr>
        </p:nvSpPr>
        <p:spPr>
          <a:xfrm>
            <a:off x="6272213" y="1825625"/>
            <a:ext cx="5081587" cy="4351338"/>
          </a:xfrm>
        </p:spPr>
        <p:txBody>
          <a:bodyPr/>
          <a:lstStyle/>
          <a:p>
            <a:r>
              <a:rPr lang="sv-SE" altLang="sv-SE" dirty="0"/>
              <a:t>TR 33.809:</a:t>
            </a:r>
          </a:p>
          <a:p>
            <a:pPr lvl="1"/>
            <a:r>
              <a:rPr lang="sv-SE" altLang="sv-SE" dirty="0"/>
              <a:t>7 Key issues</a:t>
            </a:r>
          </a:p>
          <a:p>
            <a:pPr lvl="1"/>
            <a:r>
              <a:rPr lang="sv-SE" altLang="sv-SE" dirty="0"/>
              <a:t>16 </a:t>
            </a:r>
            <a:r>
              <a:rPr lang="en-US" altLang="ja-JP" dirty="0">
                <a:sym typeface="Wingdings" panose="05000000000000000000" pitchFamily="2" charset="2"/>
              </a:rPr>
              <a:t> 19 </a:t>
            </a:r>
            <a:r>
              <a:rPr lang="sv-SE" altLang="sv-SE" dirty="0"/>
              <a:t>Solutions</a:t>
            </a:r>
          </a:p>
          <a:p>
            <a:pPr lvl="1"/>
            <a:r>
              <a:rPr lang="sv-SE" altLang="sv-SE" dirty="0"/>
              <a:t>1 </a:t>
            </a:r>
            <a:r>
              <a:rPr lang="en-US" altLang="ja-JP" dirty="0">
                <a:sym typeface="Wingdings" panose="05000000000000000000" pitchFamily="2" charset="2"/>
              </a:rPr>
              <a:t> 2 </a:t>
            </a:r>
            <a:r>
              <a:rPr lang="sv-SE" altLang="sv-SE" dirty="0"/>
              <a:t>Conclusions</a:t>
            </a:r>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FD3E0B8-02D1-4E12-8F1F-DF3EE6E22EAC}"/>
              </a:ext>
            </a:extLst>
          </p:cNvPr>
          <p:cNvSpPr/>
          <p:nvPr/>
        </p:nvSpPr>
        <p:spPr bwMode="auto">
          <a:xfrm>
            <a:off x="8023172" y="2413389"/>
            <a:ext cx="1675309" cy="3823899"/>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5" name="TextBox 24">
            <a:extLst>
              <a:ext uri="{FF2B5EF4-FFF2-40B4-BE49-F238E27FC236}">
                <a16:creationId xmlns:a16="http://schemas.microsoft.com/office/drawing/2014/main" id="{2D13E064-1A44-490D-9EE8-550032D485A6}"/>
              </a:ext>
            </a:extLst>
          </p:cNvPr>
          <p:cNvSpPr txBox="1"/>
          <p:nvPr/>
        </p:nvSpPr>
        <p:spPr bwMode="auto">
          <a:xfrm>
            <a:off x="8554196" y="2765056"/>
            <a:ext cx="483970" cy="745895"/>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solidFill>
                  <a:srgbClr val="FF0000"/>
                </a:solidFill>
                <a:latin typeface="Ericsson Technical Icons" panose="00000500000000000000" pitchFamily="2" charset="0"/>
              </a:rPr>
              <a:t>B</a:t>
            </a:r>
            <a:endParaRPr lang="en-US" sz="2400" dirty="0">
              <a:solidFill>
                <a:srgbClr val="FF0000"/>
              </a:solidFill>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90997" cy="4392612"/>
          </a:xfrm>
        </p:spPr>
        <p:txBody>
          <a:bodyPr/>
          <a:lstStyle/>
          <a:p>
            <a:r>
              <a:rPr lang="en-US" dirty="0"/>
              <a:t>Some of the addressed key issues include: </a:t>
            </a:r>
          </a:p>
          <a:p>
            <a:pPr lvl="1"/>
            <a:r>
              <a:rPr lang="en-US" dirty="0"/>
              <a:t>The </a:t>
            </a:r>
            <a:r>
              <a:rPr lang="en-GB" dirty="0"/>
              <a:t>protection of system information: goal is for example to prevent UEs from camping on false base station</a:t>
            </a:r>
          </a:p>
          <a:p>
            <a:pPr lvl="1"/>
            <a:r>
              <a:rPr lang="en-GB" dirty="0"/>
              <a:t>The protection of unicast message: goal is to mitigate impact of unauthenticated reject messages for example </a:t>
            </a: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4" y="306126"/>
            <a:ext cx="8664575" cy="1081088"/>
          </a:xfrm>
        </p:spPr>
        <p:txBody>
          <a:bodyPr/>
          <a:lstStyle/>
          <a:p>
            <a:r>
              <a:rPr lang="en-US" sz="4000" dirty="0"/>
              <a:t>Study on 5G security enhancement against false base stations - Overview</a:t>
            </a:r>
            <a:endParaRPr lang="sv-SE" sz="40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4220" y="179768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33.809</a:t>
            </a:r>
            <a:endParaRPr lang="sv-SE" sz="2000" b="1" dirty="0">
              <a:solidFill>
                <a:schemeClr val="accent1">
                  <a:lumMod val="75000"/>
                </a:schemeClr>
              </a:solidFill>
            </a:endParaRPr>
          </a:p>
        </p:txBody>
      </p:sp>
      <p:pic>
        <p:nvPicPr>
          <p:cNvPr id="10" name="Graphic 9">
            <a:extLst>
              <a:ext uri="{FF2B5EF4-FFF2-40B4-BE49-F238E27FC236}">
                <a16:creationId xmlns:a16="http://schemas.microsoft.com/office/drawing/2014/main" id="{9834F763-859B-4B01-8F4D-CA8C4FFB0C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99098" y="3230226"/>
            <a:ext cx="229387" cy="229387"/>
          </a:xfrm>
          <a:prstGeom prst="rect">
            <a:avLst/>
          </a:prstGeom>
        </p:spPr>
      </p:pic>
      <p:cxnSp>
        <p:nvCxnSpPr>
          <p:cNvPr id="11" name="Straight Connector 10">
            <a:extLst>
              <a:ext uri="{FF2B5EF4-FFF2-40B4-BE49-F238E27FC236}">
                <a16:creationId xmlns:a16="http://schemas.microsoft.com/office/drawing/2014/main" id="{6774F907-CF57-4299-818F-CD7A6B83C942}"/>
              </a:ext>
            </a:extLst>
          </p:cNvPr>
          <p:cNvCxnSpPr>
            <a:cxnSpLocks/>
          </p:cNvCxnSpPr>
          <p:nvPr/>
        </p:nvCxnSpPr>
        <p:spPr bwMode="auto">
          <a:xfrm>
            <a:off x="7148318" y="2885005"/>
            <a:ext cx="0" cy="126472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904B7FED-373F-4CD0-B9CA-7A79FF7AFD06}"/>
              </a:ext>
            </a:extLst>
          </p:cNvPr>
          <p:cNvCxnSpPr>
            <a:cxnSpLocks/>
          </p:cNvCxnSpPr>
          <p:nvPr/>
        </p:nvCxnSpPr>
        <p:spPr bwMode="auto">
          <a:xfrm>
            <a:off x="8789836" y="3510951"/>
            <a:ext cx="0" cy="254403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3991C566-3C7E-4632-AB96-590B893DBDC3}"/>
              </a:ext>
            </a:extLst>
          </p:cNvPr>
          <p:cNvCxnSpPr>
            <a:cxnSpLocks/>
          </p:cNvCxnSpPr>
          <p:nvPr/>
        </p:nvCxnSpPr>
        <p:spPr bwMode="auto">
          <a:xfrm>
            <a:off x="5489095" y="2885005"/>
            <a:ext cx="6438" cy="3169984"/>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1E546796-3576-47BF-BDA4-A5390A4DE12F}"/>
              </a:ext>
            </a:extLst>
          </p:cNvPr>
          <p:cNvSpPr txBox="1"/>
          <p:nvPr/>
        </p:nvSpPr>
        <p:spPr bwMode="auto">
          <a:xfrm>
            <a:off x="6460389" y="2984900"/>
            <a:ext cx="1375858" cy="461513"/>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sign broacast information</a:t>
            </a:r>
          </a:p>
        </p:txBody>
      </p:sp>
      <p:cxnSp>
        <p:nvCxnSpPr>
          <p:cNvPr id="15" name="Straight Arrow Connector 14">
            <a:extLst>
              <a:ext uri="{FF2B5EF4-FFF2-40B4-BE49-F238E27FC236}">
                <a16:creationId xmlns:a16="http://schemas.microsoft.com/office/drawing/2014/main" id="{5F6BCE70-7674-4A33-B029-BE79EA978445}"/>
              </a:ext>
            </a:extLst>
          </p:cNvPr>
          <p:cNvCxnSpPr>
            <a:cxnSpLocks/>
          </p:cNvCxnSpPr>
          <p:nvPr/>
        </p:nvCxnSpPr>
        <p:spPr bwMode="auto">
          <a:xfrm flipH="1">
            <a:off x="5495533" y="3646901"/>
            <a:ext cx="165278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TextBox 15">
            <a:extLst>
              <a:ext uri="{FF2B5EF4-FFF2-40B4-BE49-F238E27FC236}">
                <a16:creationId xmlns:a16="http://schemas.microsoft.com/office/drawing/2014/main" id="{8D83C118-5B5F-4E28-AD3B-407377203D37}"/>
              </a:ext>
            </a:extLst>
          </p:cNvPr>
          <p:cNvSpPr txBox="1"/>
          <p:nvPr/>
        </p:nvSpPr>
        <p:spPr bwMode="auto">
          <a:xfrm>
            <a:off x="4811762" y="3829511"/>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17" name="Graphic 16">
            <a:extLst>
              <a:ext uri="{FF2B5EF4-FFF2-40B4-BE49-F238E27FC236}">
                <a16:creationId xmlns:a16="http://schemas.microsoft.com/office/drawing/2014/main" id="{511F379F-DA56-4F4A-B999-9EAAE94DB41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32494" y="4278220"/>
            <a:ext cx="221249" cy="221249"/>
          </a:xfrm>
          <a:prstGeom prst="rect">
            <a:avLst/>
          </a:prstGeom>
        </p:spPr>
      </p:pic>
      <p:sp>
        <p:nvSpPr>
          <p:cNvPr id="18" name="TextBox 17">
            <a:extLst>
              <a:ext uri="{FF2B5EF4-FFF2-40B4-BE49-F238E27FC236}">
                <a16:creationId xmlns:a16="http://schemas.microsoft.com/office/drawing/2014/main" id="{D6B41E32-5DD6-4060-A9E1-69B55971B21F}"/>
              </a:ext>
            </a:extLst>
          </p:cNvPr>
          <p:cNvSpPr txBox="1"/>
          <p:nvPr/>
        </p:nvSpPr>
        <p:spPr bwMode="auto">
          <a:xfrm>
            <a:off x="8205838" y="4189619"/>
            <a:ext cx="1167995" cy="68413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forge own broacast information</a:t>
            </a:r>
          </a:p>
        </p:txBody>
      </p:sp>
      <p:cxnSp>
        <p:nvCxnSpPr>
          <p:cNvPr id="19" name="Straight Arrow Connector 18">
            <a:extLst>
              <a:ext uri="{FF2B5EF4-FFF2-40B4-BE49-F238E27FC236}">
                <a16:creationId xmlns:a16="http://schemas.microsoft.com/office/drawing/2014/main" id="{A48DF3E6-1AA8-451C-81FF-9F18791BCC59}"/>
              </a:ext>
            </a:extLst>
          </p:cNvPr>
          <p:cNvCxnSpPr>
            <a:cxnSpLocks/>
          </p:cNvCxnSpPr>
          <p:nvPr/>
        </p:nvCxnSpPr>
        <p:spPr bwMode="auto">
          <a:xfrm flipH="1">
            <a:off x="5495533" y="5047870"/>
            <a:ext cx="329430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0" name="TextBox 19">
            <a:extLst>
              <a:ext uri="{FF2B5EF4-FFF2-40B4-BE49-F238E27FC236}">
                <a16:creationId xmlns:a16="http://schemas.microsoft.com/office/drawing/2014/main" id="{2016A8FD-F6C7-4C2F-AE99-490BB9E8966C}"/>
              </a:ext>
            </a:extLst>
          </p:cNvPr>
          <p:cNvSpPr txBox="1"/>
          <p:nvPr/>
        </p:nvSpPr>
        <p:spPr bwMode="auto">
          <a:xfrm>
            <a:off x="4804300" y="5210726"/>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21" name="Graphic 20">
            <a:extLst>
              <a:ext uri="{FF2B5EF4-FFF2-40B4-BE49-F238E27FC236}">
                <a16:creationId xmlns:a16="http://schemas.microsoft.com/office/drawing/2014/main" id="{013694EE-D20E-44E6-832C-E119E75900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120" y="5700294"/>
            <a:ext cx="212623" cy="212623"/>
          </a:xfrm>
          <a:prstGeom prst="rect">
            <a:avLst/>
          </a:prstGeom>
        </p:spPr>
      </p:pic>
      <p:pic>
        <p:nvPicPr>
          <p:cNvPr id="23" name="Graphic 22">
            <a:extLst>
              <a:ext uri="{FF2B5EF4-FFF2-40B4-BE49-F238E27FC236}">
                <a16:creationId xmlns:a16="http://schemas.microsoft.com/office/drawing/2014/main" id="{44DDFAFE-4CE8-4649-91B8-1830A3F3C95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35599" y="2475171"/>
            <a:ext cx="306991" cy="429787"/>
          </a:xfrm>
          <a:prstGeom prst="rect">
            <a:avLst/>
          </a:prstGeom>
        </p:spPr>
      </p:pic>
      <p:sp>
        <p:nvSpPr>
          <p:cNvPr id="24" name="TextBox 23">
            <a:extLst>
              <a:ext uri="{FF2B5EF4-FFF2-40B4-BE49-F238E27FC236}">
                <a16:creationId xmlns:a16="http://schemas.microsoft.com/office/drawing/2014/main" id="{146799B4-ACA6-4B83-B327-AF3C8FA28EF1}"/>
              </a:ext>
            </a:extLst>
          </p:cNvPr>
          <p:cNvSpPr txBox="1"/>
          <p:nvPr/>
        </p:nvSpPr>
        <p:spPr bwMode="auto">
          <a:xfrm>
            <a:off x="6923804" y="21467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9" name="Graphic 8">
            <a:extLst>
              <a:ext uri="{FF2B5EF4-FFF2-40B4-BE49-F238E27FC236}">
                <a16:creationId xmlns:a16="http://schemas.microsoft.com/office/drawing/2014/main" id="{8DA178B3-D485-4CB3-9B08-7B32C22C42A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98791" y="2668233"/>
            <a:ext cx="229386" cy="229386"/>
          </a:xfrm>
          <a:prstGeom prst="rect">
            <a:avLst/>
          </a:prstGeom>
        </p:spPr>
      </p:pic>
      <p:pic>
        <p:nvPicPr>
          <p:cNvPr id="26" name="Content Placeholder 87">
            <a:extLst>
              <a:ext uri="{FF2B5EF4-FFF2-40B4-BE49-F238E27FC236}">
                <a16:creationId xmlns:a16="http://schemas.microsoft.com/office/drawing/2014/main" id="{1D747131-B857-4A06-B437-AD626D5B4C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9024409" y="2930214"/>
            <a:ext cx="435430" cy="435430"/>
          </a:xfrm>
          <a:prstGeom prst="rect">
            <a:avLst/>
          </a:prstGeom>
          <a:noFill/>
          <a:ln w="9525">
            <a:noFill/>
            <a:miter lim="800000"/>
            <a:headEnd/>
            <a:tailEnd/>
          </a:ln>
        </p:spPr>
      </p:pic>
    </p:spTree>
    <p:extLst>
      <p:ext uri="{BB962C8B-B14F-4D97-AF65-F5344CB8AC3E}">
        <p14:creationId xmlns:p14="http://schemas.microsoft.com/office/powerpoint/2010/main" val="14511884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2">
            <a:extLst>
              <a:ext uri="{FF2B5EF4-FFF2-40B4-BE49-F238E27FC236}">
                <a16:creationId xmlns:a16="http://schemas.microsoft.com/office/drawing/2014/main" id="{EC7272D3-6354-4EE3-8C01-74C97DCE29ED}"/>
              </a:ext>
            </a:extLst>
          </p:cNvPr>
          <p:cNvSpPr>
            <a:spLocks noGrp="1"/>
          </p:cNvSpPr>
          <p:nvPr>
            <p:ph type="title"/>
          </p:nvPr>
        </p:nvSpPr>
        <p:spPr/>
        <p:txBody>
          <a:bodyPr/>
          <a:lstStyle/>
          <a:p>
            <a:r>
              <a:rPr lang="en-US" altLang="ja-JP" sz="4000" dirty="0"/>
              <a:t>User Plane Integrity Protection - Status</a:t>
            </a:r>
            <a:endParaRPr lang="sv-SE" altLang="sv-SE" sz="4000" dirty="0"/>
          </a:p>
        </p:txBody>
      </p:sp>
      <p:sp>
        <p:nvSpPr>
          <p:cNvPr id="36867" name="Content Placeholder 3">
            <a:extLst>
              <a:ext uri="{FF2B5EF4-FFF2-40B4-BE49-F238E27FC236}">
                <a16:creationId xmlns:a16="http://schemas.microsoft.com/office/drawing/2014/main" id="{4CE39F7E-9B3C-4FAD-9903-DDDF3628753E}"/>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FS_UP_IP_Sec</a:t>
            </a:r>
          </a:p>
          <a:p>
            <a:r>
              <a:rPr lang="sv-SE" altLang="sv-SE" dirty="0"/>
              <a:t>Completion rate: </a:t>
            </a:r>
          </a:p>
          <a:p>
            <a:pPr lvl="1"/>
            <a:r>
              <a:rPr lang="sv-SE" altLang="sv-SE" dirty="0"/>
              <a:t>50% </a:t>
            </a:r>
            <a:r>
              <a:rPr lang="en-US" altLang="ja-JP" dirty="0">
                <a:sym typeface="Wingdings" panose="05000000000000000000" pitchFamily="2" charset="2"/>
              </a:rPr>
              <a:t> 65%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33.853 </a:t>
            </a:r>
            <a:r>
              <a:rPr lang="en-US" altLang="ja-JP" dirty="0"/>
              <a:t>Technical report on key issues and potential solutions for Integrity protection of the User Plane</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6868" name="Content Placeholder 4">
            <a:extLst>
              <a:ext uri="{FF2B5EF4-FFF2-40B4-BE49-F238E27FC236}">
                <a16:creationId xmlns:a16="http://schemas.microsoft.com/office/drawing/2014/main" id="{776B8B07-D91F-4A14-9906-A95509476727}"/>
              </a:ext>
            </a:extLst>
          </p:cNvPr>
          <p:cNvSpPr>
            <a:spLocks noGrp="1"/>
          </p:cNvSpPr>
          <p:nvPr>
            <p:ph idx="10"/>
          </p:nvPr>
        </p:nvSpPr>
        <p:spPr>
          <a:xfrm>
            <a:off x="6272213" y="1825625"/>
            <a:ext cx="5081587" cy="4351338"/>
          </a:xfrm>
        </p:spPr>
        <p:txBody>
          <a:bodyPr/>
          <a:lstStyle/>
          <a:p>
            <a:r>
              <a:rPr lang="sv-SE" altLang="sv-SE" dirty="0"/>
              <a:t>TR 33.853:</a:t>
            </a:r>
          </a:p>
          <a:p>
            <a:pPr lvl="1"/>
            <a:r>
              <a:rPr lang="en-US" altLang="ja-JP" dirty="0">
                <a:sym typeface="Wingdings" panose="05000000000000000000" pitchFamily="2" charset="2"/>
              </a:rPr>
              <a:t>6 </a:t>
            </a:r>
            <a:r>
              <a:rPr lang="sv-SE" altLang="sv-SE" dirty="0"/>
              <a:t>Key issues</a:t>
            </a:r>
          </a:p>
          <a:p>
            <a:pPr lvl="1"/>
            <a:r>
              <a:rPr lang="sv-SE" altLang="sv-SE" dirty="0"/>
              <a:t>7 </a:t>
            </a:r>
            <a:r>
              <a:rPr lang="en-US" altLang="ja-JP" dirty="0">
                <a:sym typeface="Wingdings" panose="05000000000000000000" pitchFamily="2" charset="2"/>
              </a:rPr>
              <a:t> 10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3B130A80-F594-4DB7-8B8A-23420ECD17F6}"/>
              </a:ext>
            </a:extLst>
          </p:cNvPr>
          <p:cNvSpPr/>
          <p:nvPr/>
        </p:nvSpPr>
        <p:spPr bwMode="auto">
          <a:xfrm>
            <a:off x="8485059" y="3447687"/>
            <a:ext cx="1455473"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9" name="Rectangle 48">
            <a:extLst>
              <a:ext uri="{FF2B5EF4-FFF2-40B4-BE49-F238E27FC236}">
                <a16:creationId xmlns:a16="http://schemas.microsoft.com/office/drawing/2014/main" id="{7E825739-2285-447E-BA21-28E14D09A234}"/>
              </a:ext>
            </a:extLst>
          </p:cNvPr>
          <p:cNvSpPr/>
          <p:nvPr/>
        </p:nvSpPr>
        <p:spPr bwMode="auto">
          <a:xfrm>
            <a:off x="5093211" y="3447687"/>
            <a:ext cx="2658319"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3951333" cy="4392612"/>
          </a:xfrm>
        </p:spPr>
        <p:txBody>
          <a:bodyPr/>
          <a:lstStyle/>
          <a:p>
            <a:r>
              <a:rPr lang="sv-SE" dirty="0"/>
              <a:t>Two main topics:</a:t>
            </a:r>
          </a:p>
          <a:p>
            <a:pPr marL="827088" lvl="1" indent="-457200">
              <a:buFont typeface="+mj-lt"/>
              <a:buAutoNum type="arabicPeriod"/>
            </a:pPr>
            <a:r>
              <a:rPr lang="sv-SE" dirty="0"/>
              <a:t>Support of full rate UP integrity protection</a:t>
            </a:r>
          </a:p>
          <a:p>
            <a:pPr marL="827088" lvl="1" indent="-457200">
              <a:buFont typeface="+mj-lt"/>
              <a:buAutoNum type="arabicPeriod"/>
            </a:pPr>
            <a:endParaRPr lang="sv-SE" dirty="0"/>
          </a:p>
          <a:p>
            <a:pPr marL="827088" lvl="1" indent="-457200">
              <a:buFont typeface="+mj-lt"/>
              <a:buAutoNum type="arabicPeriod"/>
            </a:pPr>
            <a:r>
              <a:rPr lang="sv-SE" dirty="0"/>
              <a:t>Introduction of UP integrity protection in LTE (connected to 5GC and EPC)</a:t>
            </a:r>
          </a:p>
          <a:p>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8843" y="184153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33.853</a:t>
            </a:r>
            <a:endParaRPr lang="sv-SE" sz="2000" b="1" dirty="0">
              <a:solidFill>
                <a:schemeClr val="accent1">
                  <a:lumMod val="75000"/>
                </a:schemeClr>
              </a:solidFill>
            </a:endParaRPr>
          </a:p>
        </p:txBody>
      </p:sp>
      <p:pic>
        <p:nvPicPr>
          <p:cNvPr id="5" name="Graphic 4">
            <a:extLst>
              <a:ext uri="{FF2B5EF4-FFF2-40B4-BE49-F238E27FC236}">
                <a16:creationId xmlns:a16="http://schemas.microsoft.com/office/drawing/2014/main" id="{048F5C7C-1C4F-4513-80F4-54EC5F9FA9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74163" y="5103471"/>
            <a:ext cx="306991" cy="429787"/>
          </a:xfrm>
          <a:prstGeom prst="rect">
            <a:avLst/>
          </a:prstGeom>
        </p:spPr>
      </p:pic>
      <p:sp>
        <p:nvSpPr>
          <p:cNvPr id="15" name="Freeform 34">
            <a:extLst>
              <a:ext uri="{FF2B5EF4-FFF2-40B4-BE49-F238E27FC236}">
                <a16:creationId xmlns:a16="http://schemas.microsoft.com/office/drawing/2014/main" id="{A8EF3753-9996-4369-8B1E-B94C67CBC7F5}"/>
              </a:ext>
            </a:extLst>
          </p:cNvPr>
          <p:cNvSpPr>
            <a:spLocks noChangeAspect="1"/>
          </p:cNvSpPr>
          <p:nvPr/>
        </p:nvSpPr>
        <p:spPr bwMode="auto">
          <a:xfrm>
            <a:off x="5158563"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6" name="Freeform 34">
            <a:extLst>
              <a:ext uri="{FF2B5EF4-FFF2-40B4-BE49-F238E27FC236}">
                <a16:creationId xmlns:a16="http://schemas.microsoft.com/office/drawing/2014/main" id="{0995E358-C031-444E-A445-762D6F78DEC3}"/>
              </a:ext>
            </a:extLst>
          </p:cNvPr>
          <p:cNvSpPr>
            <a:spLocks noChangeAspect="1"/>
          </p:cNvSpPr>
          <p:nvPr/>
        </p:nvSpPr>
        <p:spPr bwMode="auto">
          <a:xfrm>
            <a:off x="8277940"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7" name="TextBox 16">
            <a:extLst>
              <a:ext uri="{FF2B5EF4-FFF2-40B4-BE49-F238E27FC236}">
                <a16:creationId xmlns:a16="http://schemas.microsoft.com/office/drawing/2014/main" id="{696532E0-C888-4025-9063-954290B2B8E1}"/>
              </a:ext>
            </a:extLst>
          </p:cNvPr>
          <p:cNvSpPr txBox="1"/>
          <p:nvPr/>
        </p:nvSpPr>
        <p:spPr bwMode="auto">
          <a:xfrm>
            <a:off x="5514083" y="2190809"/>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EPC</a:t>
            </a:r>
          </a:p>
        </p:txBody>
      </p:sp>
      <p:sp>
        <p:nvSpPr>
          <p:cNvPr id="18" name="TextBox 17">
            <a:extLst>
              <a:ext uri="{FF2B5EF4-FFF2-40B4-BE49-F238E27FC236}">
                <a16:creationId xmlns:a16="http://schemas.microsoft.com/office/drawing/2014/main" id="{CE9D77E1-D99F-458C-91B4-1105823C3F93}"/>
              </a:ext>
            </a:extLst>
          </p:cNvPr>
          <p:cNvSpPr txBox="1"/>
          <p:nvPr/>
        </p:nvSpPr>
        <p:spPr bwMode="auto">
          <a:xfrm>
            <a:off x="8633460" y="218828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9" name="TextBox 18">
            <a:extLst>
              <a:ext uri="{FF2B5EF4-FFF2-40B4-BE49-F238E27FC236}">
                <a16:creationId xmlns:a16="http://schemas.microsoft.com/office/drawing/2014/main" id="{1332B638-EA15-46EF-9476-18F40EB60F02}"/>
              </a:ext>
            </a:extLst>
          </p:cNvPr>
          <p:cNvSpPr txBox="1"/>
          <p:nvPr/>
        </p:nvSpPr>
        <p:spPr bwMode="auto">
          <a:xfrm>
            <a:off x="7085673" y="367181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20" name="TextBox 19">
            <a:extLst>
              <a:ext uri="{FF2B5EF4-FFF2-40B4-BE49-F238E27FC236}">
                <a16:creationId xmlns:a16="http://schemas.microsoft.com/office/drawing/2014/main" id="{D06CDC6B-D595-454C-BF7B-AB3A5EAAF7A3}"/>
              </a:ext>
            </a:extLst>
          </p:cNvPr>
          <p:cNvSpPr txBox="1"/>
          <p:nvPr/>
        </p:nvSpPr>
        <p:spPr bwMode="auto">
          <a:xfrm>
            <a:off x="8633460" y="366985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ng-eNB</a:t>
            </a:r>
          </a:p>
        </p:txBody>
      </p:sp>
      <p:sp>
        <p:nvSpPr>
          <p:cNvPr id="21" name="TextBox 20">
            <a:extLst>
              <a:ext uri="{FF2B5EF4-FFF2-40B4-BE49-F238E27FC236}">
                <a16:creationId xmlns:a16="http://schemas.microsoft.com/office/drawing/2014/main" id="{6F79D68B-89AD-4CE6-B0FA-51B0863D9722}"/>
              </a:ext>
            </a:extLst>
          </p:cNvPr>
          <p:cNvSpPr txBox="1"/>
          <p:nvPr/>
        </p:nvSpPr>
        <p:spPr bwMode="auto">
          <a:xfrm>
            <a:off x="5530495" y="36635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eNB</a:t>
            </a:r>
          </a:p>
        </p:txBody>
      </p:sp>
      <p:cxnSp>
        <p:nvCxnSpPr>
          <p:cNvPr id="22" name="Straight Connector 21">
            <a:extLst>
              <a:ext uri="{FF2B5EF4-FFF2-40B4-BE49-F238E27FC236}">
                <a16:creationId xmlns:a16="http://schemas.microsoft.com/office/drawing/2014/main" id="{83850D86-110A-4D9F-9AA6-317DDF86C72A}"/>
              </a:ext>
            </a:extLst>
          </p:cNvPr>
          <p:cNvCxnSpPr>
            <a:stCxn id="21" idx="3"/>
            <a:endCxn id="19" idx="1"/>
          </p:cNvCxnSpPr>
          <p:nvPr/>
        </p:nvCxnSpPr>
        <p:spPr bwMode="auto">
          <a:xfrm>
            <a:off x="6014465" y="4036535"/>
            <a:ext cx="1071208" cy="823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4" name="Straight Connector 23">
            <a:extLst>
              <a:ext uri="{FF2B5EF4-FFF2-40B4-BE49-F238E27FC236}">
                <a16:creationId xmlns:a16="http://schemas.microsoft.com/office/drawing/2014/main" id="{04D522CD-D6CE-47FB-B37D-94EF2BAD7DFC}"/>
              </a:ext>
            </a:extLst>
          </p:cNvPr>
          <p:cNvCxnSpPr>
            <a:cxnSpLocks/>
            <a:stCxn id="21" idx="0"/>
          </p:cNvCxnSpPr>
          <p:nvPr/>
        </p:nvCxnSpPr>
        <p:spPr bwMode="auto">
          <a:xfrm flipV="1">
            <a:off x="5772480" y="2771376"/>
            <a:ext cx="0" cy="89221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2F67125B-5E20-4EEB-B5FA-D33AC7C80C32}"/>
              </a:ext>
            </a:extLst>
          </p:cNvPr>
          <p:cNvCxnSpPr>
            <a:stCxn id="19" idx="3"/>
            <a:endCxn id="20" idx="1"/>
          </p:cNvCxnSpPr>
          <p:nvPr/>
        </p:nvCxnSpPr>
        <p:spPr bwMode="auto">
          <a:xfrm flipV="1">
            <a:off x="7569643" y="4042806"/>
            <a:ext cx="1063817" cy="195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4" name="Connector: Elbow 33">
            <a:extLst>
              <a:ext uri="{FF2B5EF4-FFF2-40B4-BE49-F238E27FC236}">
                <a16:creationId xmlns:a16="http://schemas.microsoft.com/office/drawing/2014/main" id="{9BE67558-D923-42BD-AF9A-516584BD8ABB}"/>
              </a:ext>
            </a:extLst>
          </p:cNvPr>
          <p:cNvCxnSpPr>
            <a:stCxn id="19" idx="0"/>
          </p:cNvCxnSpPr>
          <p:nvPr/>
        </p:nvCxnSpPr>
        <p:spPr bwMode="auto">
          <a:xfrm rot="5400000" flipH="1" flipV="1">
            <a:off x="7185244" y="2542231"/>
            <a:ext cx="1272001" cy="987173"/>
          </a:xfrm>
          <a:prstGeom prst="bentConnector3">
            <a:avLst>
              <a:gd name="adj1" fmla="val 99441"/>
            </a:avLst>
          </a:prstGeom>
          <a:solidFill>
            <a:schemeClr val="accent1"/>
          </a:solidFill>
          <a:ln w="12700" cap="flat" cmpd="sng" algn="ctr">
            <a:solidFill>
              <a:schemeClr val="tx1"/>
            </a:solidFill>
            <a:prstDash val="solid"/>
            <a:round/>
            <a:headEnd type="none" w="med" len="med"/>
            <a:tailEnd type="none"/>
          </a:ln>
          <a:effectLst/>
        </p:spPr>
      </p:cxnSp>
      <p:cxnSp>
        <p:nvCxnSpPr>
          <p:cNvPr id="37" name="Straight Connector 36">
            <a:extLst>
              <a:ext uri="{FF2B5EF4-FFF2-40B4-BE49-F238E27FC236}">
                <a16:creationId xmlns:a16="http://schemas.microsoft.com/office/drawing/2014/main" id="{FB02F23A-9704-4BF3-BA2C-F8DF1004D4FE}"/>
              </a:ext>
            </a:extLst>
          </p:cNvPr>
          <p:cNvCxnSpPr>
            <a:stCxn id="20" idx="0"/>
          </p:cNvCxnSpPr>
          <p:nvPr/>
        </p:nvCxnSpPr>
        <p:spPr bwMode="auto">
          <a:xfrm flipV="1">
            <a:off x="8875445" y="2771376"/>
            <a:ext cx="0" cy="89848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8" name="TextBox 37">
            <a:extLst>
              <a:ext uri="{FF2B5EF4-FFF2-40B4-BE49-F238E27FC236}">
                <a16:creationId xmlns:a16="http://schemas.microsoft.com/office/drawing/2014/main" id="{2E4FFD41-99D9-4B50-81CF-6C67D1450DA8}"/>
              </a:ext>
            </a:extLst>
          </p:cNvPr>
          <p:cNvSpPr txBox="1"/>
          <p:nvPr/>
        </p:nvSpPr>
        <p:spPr bwMode="auto">
          <a:xfrm>
            <a:off x="5616687" y="3060475"/>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S1</a:t>
            </a:r>
          </a:p>
        </p:txBody>
      </p:sp>
      <p:sp>
        <p:nvSpPr>
          <p:cNvPr id="39" name="TextBox 38">
            <a:extLst>
              <a:ext uri="{FF2B5EF4-FFF2-40B4-BE49-F238E27FC236}">
                <a16:creationId xmlns:a16="http://schemas.microsoft.com/office/drawing/2014/main" id="{B80CD17F-0A9C-407B-B90E-3979FB271E25}"/>
              </a:ext>
            </a:extLst>
          </p:cNvPr>
          <p:cNvSpPr txBox="1"/>
          <p:nvPr/>
        </p:nvSpPr>
        <p:spPr bwMode="auto">
          <a:xfrm>
            <a:off x="7055538" y="3043407"/>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0" name="TextBox 39">
            <a:extLst>
              <a:ext uri="{FF2B5EF4-FFF2-40B4-BE49-F238E27FC236}">
                <a16:creationId xmlns:a16="http://schemas.microsoft.com/office/drawing/2014/main" id="{304F4BAB-D199-4616-9387-C7AA9624AA27}"/>
              </a:ext>
            </a:extLst>
          </p:cNvPr>
          <p:cNvSpPr txBox="1"/>
          <p:nvPr/>
        </p:nvSpPr>
        <p:spPr bwMode="auto">
          <a:xfrm>
            <a:off x="8613817" y="3056229"/>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1" name="TextBox 40">
            <a:extLst>
              <a:ext uri="{FF2B5EF4-FFF2-40B4-BE49-F238E27FC236}">
                <a16:creationId xmlns:a16="http://schemas.microsoft.com/office/drawing/2014/main" id="{DDC7A437-032F-4D93-9DB5-0033AE08B065}"/>
              </a:ext>
            </a:extLst>
          </p:cNvPr>
          <p:cNvSpPr txBox="1"/>
          <p:nvPr/>
        </p:nvSpPr>
        <p:spPr bwMode="auto">
          <a:xfrm>
            <a:off x="6343806" y="3925386"/>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X2</a:t>
            </a:r>
          </a:p>
        </p:txBody>
      </p:sp>
      <p:sp>
        <p:nvSpPr>
          <p:cNvPr id="42" name="TextBox 41">
            <a:extLst>
              <a:ext uri="{FF2B5EF4-FFF2-40B4-BE49-F238E27FC236}">
                <a16:creationId xmlns:a16="http://schemas.microsoft.com/office/drawing/2014/main" id="{CC68354D-9B42-4CD2-A89D-E07CD7977FA8}"/>
              </a:ext>
            </a:extLst>
          </p:cNvPr>
          <p:cNvSpPr txBox="1"/>
          <p:nvPr/>
        </p:nvSpPr>
        <p:spPr bwMode="auto">
          <a:xfrm>
            <a:off x="7964076" y="3923659"/>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44" name="Connector: Elbow 43">
            <a:extLst>
              <a:ext uri="{FF2B5EF4-FFF2-40B4-BE49-F238E27FC236}">
                <a16:creationId xmlns:a16="http://schemas.microsoft.com/office/drawing/2014/main" id="{0848F1A1-6DD3-4A19-ADEE-2CBC8165C61D}"/>
              </a:ext>
            </a:extLst>
          </p:cNvPr>
          <p:cNvCxnSpPr>
            <a:stCxn id="5" idx="1"/>
            <a:endCxn id="21" idx="2"/>
          </p:cNvCxnSpPr>
          <p:nvPr/>
        </p:nvCxnSpPr>
        <p:spPr bwMode="auto">
          <a:xfrm rot="10800000">
            <a:off x="5772481" y="4409483"/>
            <a:ext cx="1401683" cy="908883"/>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6" name="Connector: Elbow 45">
            <a:extLst>
              <a:ext uri="{FF2B5EF4-FFF2-40B4-BE49-F238E27FC236}">
                <a16:creationId xmlns:a16="http://schemas.microsoft.com/office/drawing/2014/main" id="{757A0990-2FC8-4A8D-9C8B-A2CEEC449147}"/>
              </a:ext>
            </a:extLst>
          </p:cNvPr>
          <p:cNvCxnSpPr>
            <a:stCxn id="5" idx="0"/>
            <a:endCxn id="19" idx="2"/>
          </p:cNvCxnSpPr>
          <p:nvPr/>
        </p:nvCxnSpPr>
        <p:spPr bwMode="auto">
          <a:xfrm rot="16200000" flipV="1">
            <a:off x="6984780" y="4760591"/>
            <a:ext cx="685759" cy="1"/>
          </a:xfrm>
          <a:prstGeom prst="bentConnector3">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8" name="Connector: Elbow 47">
            <a:extLst>
              <a:ext uri="{FF2B5EF4-FFF2-40B4-BE49-F238E27FC236}">
                <a16:creationId xmlns:a16="http://schemas.microsoft.com/office/drawing/2014/main" id="{EE2CFF93-91E6-4488-ACAA-22A6B4F57074}"/>
              </a:ext>
            </a:extLst>
          </p:cNvPr>
          <p:cNvCxnSpPr>
            <a:stCxn id="5" idx="3"/>
            <a:endCxn id="20" idx="2"/>
          </p:cNvCxnSpPr>
          <p:nvPr/>
        </p:nvCxnSpPr>
        <p:spPr bwMode="auto">
          <a:xfrm flipV="1">
            <a:off x="7481154" y="4415753"/>
            <a:ext cx="1394291" cy="90261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0" name="TextBox 49">
            <a:extLst>
              <a:ext uri="{FF2B5EF4-FFF2-40B4-BE49-F238E27FC236}">
                <a16:creationId xmlns:a16="http://schemas.microsoft.com/office/drawing/2014/main" id="{D038F21C-0FD8-477C-8FEC-8670F2544006}"/>
              </a:ext>
            </a:extLst>
          </p:cNvPr>
          <p:cNvSpPr txBox="1"/>
          <p:nvPr/>
        </p:nvSpPr>
        <p:spPr bwMode="auto">
          <a:xfrm>
            <a:off x="5007734" y="3444224"/>
            <a:ext cx="728945"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3</a:t>
            </a:r>
          </a:p>
        </p:txBody>
      </p:sp>
      <p:sp>
        <p:nvSpPr>
          <p:cNvPr id="52" name="TextBox 51">
            <a:extLst>
              <a:ext uri="{FF2B5EF4-FFF2-40B4-BE49-F238E27FC236}">
                <a16:creationId xmlns:a16="http://schemas.microsoft.com/office/drawing/2014/main" id="{DF199C38-5200-4462-BE8F-CB864EE1C382}"/>
              </a:ext>
            </a:extLst>
          </p:cNvPr>
          <p:cNvSpPr txBox="1"/>
          <p:nvPr/>
        </p:nvSpPr>
        <p:spPr bwMode="auto">
          <a:xfrm>
            <a:off x="8881523" y="3414064"/>
            <a:ext cx="1059009"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4/5/7</a:t>
            </a:r>
          </a:p>
        </p:txBody>
      </p:sp>
      <p:sp>
        <p:nvSpPr>
          <p:cNvPr id="53" name="TextBox 52">
            <a:extLst>
              <a:ext uri="{FF2B5EF4-FFF2-40B4-BE49-F238E27FC236}">
                <a16:creationId xmlns:a16="http://schemas.microsoft.com/office/drawing/2014/main" id="{0F0B458C-840B-4814-BAC5-C77AF89863FA}"/>
              </a:ext>
            </a:extLst>
          </p:cNvPr>
          <p:cNvSpPr txBox="1"/>
          <p:nvPr/>
        </p:nvSpPr>
        <p:spPr bwMode="auto">
          <a:xfrm>
            <a:off x="4891418" y="5433252"/>
            <a:ext cx="1254199" cy="62278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55" name="Connector: Elbow 54">
            <a:extLst>
              <a:ext uri="{FF2B5EF4-FFF2-40B4-BE49-F238E27FC236}">
                <a16:creationId xmlns:a16="http://schemas.microsoft.com/office/drawing/2014/main" id="{13B612D6-2C36-4AD5-A738-7EDB79CFBFAC}"/>
              </a:ext>
            </a:extLst>
          </p:cNvPr>
          <p:cNvCxnSpPr>
            <a:cxnSpLocks/>
            <a:stCxn id="53" idx="0"/>
          </p:cNvCxnSpPr>
          <p:nvPr/>
        </p:nvCxnSpPr>
        <p:spPr bwMode="auto">
          <a:xfrm rot="5400000" flipH="1" flipV="1">
            <a:off x="5399162" y="5059936"/>
            <a:ext cx="492672" cy="253961"/>
          </a:xfrm>
          <a:prstGeom prst="bentConnector3">
            <a:avLst>
              <a:gd name="adj1" fmla="val 99337"/>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E53AE314-A84E-4536-BF52-4D1335A2622E}"/>
              </a:ext>
            </a:extLst>
          </p:cNvPr>
          <p:cNvSpPr txBox="1"/>
          <p:nvPr/>
        </p:nvSpPr>
        <p:spPr bwMode="auto">
          <a:xfrm>
            <a:off x="7562202" y="5547123"/>
            <a:ext cx="1555228" cy="77924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supported but not activated in option 3</a:t>
            </a:r>
          </a:p>
        </p:txBody>
      </p:sp>
      <p:cxnSp>
        <p:nvCxnSpPr>
          <p:cNvPr id="59" name="Connector: Elbow 58">
            <a:extLst>
              <a:ext uri="{FF2B5EF4-FFF2-40B4-BE49-F238E27FC236}">
                <a16:creationId xmlns:a16="http://schemas.microsoft.com/office/drawing/2014/main" id="{3B2A8DF1-2896-486A-9F38-7186970442D8}"/>
              </a:ext>
            </a:extLst>
          </p:cNvPr>
          <p:cNvCxnSpPr>
            <a:cxnSpLocks/>
            <a:stCxn id="57" idx="0"/>
          </p:cNvCxnSpPr>
          <p:nvPr/>
        </p:nvCxnSpPr>
        <p:spPr bwMode="auto">
          <a:xfrm rot="16200000" flipV="1">
            <a:off x="7453546" y="4660853"/>
            <a:ext cx="760382" cy="1012158"/>
          </a:xfrm>
          <a:prstGeom prst="bentConnector2">
            <a:avLst/>
          </a:prstGeom>
          <a:solidFill>
            <a:schemeClr val="accent1"/>
          </a:solidFill>
          <a:ln w="12700" cap="flat" cmpd="sng" algn="ctr">
            <a:solidFill>
              <a:srgbClr val="FF0000"/>
            </a:solidFill>
            <a:prstDash val="solid"/>
            <a:round/>
            <a:headEnd type="none" w="med" len="med"/>
            <a:tailEnd type="triangle"/>
          </a:ln>
          <a:effectLst/>
        </p:spPr>
      </p:cxnSp>
      <p:sp>
        <p:nvSpPr>
          <p:cNvPr id="61" name="TextBox 60">
            <a:extLst>
              <a:ext uri="{FF2B5EF4-FFF2-40B4-BE49-F238E27FC236}">
                <a16:creationId xmlns:a16="http://schemas.microsoft.com/office/drawing/2014/main" id="{DBF4A8DD-6669-45E1-B51C-399789B1867C}"/>
              </a:ext>
            </a:extLst>
          </p:cNvPr>
          <p:cNvSpPr txBox="1"/>
          <p:nvPr/>
        </p:nvSpPr>
        <p:spPr bwMode="auto">
          <a:xfrm>
            <a:off x="8934645" y="4760591"/>
            <a:ext cx="1254198" cy="62163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70" name="Straight Arrow Connector 69">
            <a:extLst>
              <a:ext uri="{FF2B5EF4-FFF2-40B4-BE49-F238E27FC236}">
                <a16:creationId xmlns:a16="http://schemas.microsoft.com/office/drawing/2014/main" id="{1C473104-152E-4F3C-998A-EE75032504B1}"/>
              </a:ext>
            </a:extLst>
          </p:cNvPr>
          <p:cNvCxnSpPr/>
          <p:nvPr/>
        </p:nvCxnSpPr>
        <p:spPr bwMode="auto">
          <a:xfrm flipV="1">
            <a:off x="9059469" y="4417712"/>
            <a:ext cx="0" cy="342879"/>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5" name="Title 2">
            <a:extLst>
              <a:ext uri="{FF2B5EF4-FFF2-40B4-BE49-F238E27FC236}">
                <a16:creationId xmlns:a16="http://schemas.microsoft.com/office/drawing/2014/main" id="{0990224B-8837-42CF-A80C-96C1BFAD797B}"/>
              </a:ext>
            </a:extLst>
          </p:cNvPr>
          <p:cNvSpPr>
            <a:spLocks noGrp="1"/>
          </p:cNvSpPr>
          <p:nvPr>
            <p:ph type="title"/>
          </p:nvPr>
        </p:nvSpPr>
        <p:spPr>
          <a:xfrm>
            <a:off x="838200" y="365125"/>
            <a:ext cx="10515600" cy="1325563"/>
          </a:xfrm>
        </p:spPr>
        <p:txBody>
          <a:bodyPr anchor="ctr"/>
          <a:lstStyle/>
          <a:p>
            <a:r>
              <a:rPr lang="en-US" altLang="ja-JP" sz="4000" dirty="0"/>
              <a:t>User Plane Integrity Protection - Overview</a:t>
            </a:r>
            <a:endParaRPr lang="sv-SE" altLang="sv-SE" sz="4000" dirty="0"/>
          </a:p>
        </p:txBody>
      </p:sp>
    </p:spTree>
    <p:extLst>
      <p:ext uri="{BB962C8B-B14F-4D97-AF65-F5344CB8AC3E}">
        <p14:creationId xmlns:p14="http://schemas.microsoft.com/office/powerpoint/2010/main" val="1158870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C44D13-6235-402C-96D1-8582DCCDEC46}"/>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3382695812"/>
              </p:ext>
            </p:extLst>
          </p:nvPr>
        </p:nvGraphicFramePr>
        <p:xfrm>
          <a:off x="446949" y="1828799"/>
          <a:ext cx="10906850" cy="4234888"/>
        </p:xfrm>
        <a:graphic>
          <a:graphicData uri="http://schemas.openxmlformats.org/drawingml/2006/table">
            <a:tbl>
              <a:tblPr firstRow="1" bandRow="1">
                <a:tableStyleId>{5C22544A-7EE6-4342-B048-85BDC9FD1C3A}</a:tableStyleId>
              </a:tblPr>
              <a:tblGrid>
                <a:gridCol w="1848771">
                  <a:extLst>
                    <a:ext uri="{9D8B030D-6E8A-4147-A177-3AD203B41FA5}">
                      <a16:colId xmlns:a16="http://schemas.microsoft.com/office/drawing/2014/main" val="1671951344"/>
                    </a:ext>
                  </a:extLst>
                </a:gridCol>
                <a:gridCol w="1251525">
                  <a:extLst>
                    <a:ext uri="{9D8B030D-6E8A-4147-A177-3AD203B41FA5}">
                      <a16:colId xmlns:a16="http://schemas.microsoft.com/office/drawing/2014/main" val="2472883386"/>
                    </a:ext>
                  </a:extLst>
                </a:gridCol>
                <a:gridCol w="992421">
                  <a:extLst>
                    <a:ext uri="{9D8B030D-6E8A-4147-A177-3AD203B41FA5}">
                      <a16:colId xmlns:a16="http://schemas.microsoft.com/office/drawing/2014/main" val="1642402025"/>
                    </a:ext>
                  </a:extLst>
                </a:gridCol>
                <a:gridCol w="904422">
                  <a:extLst>
                    <a:ext uri="{9D8B030D-6E8A-4147-A177-3AD203B41FA5}">
                      <a16:colId xmlns:a16="http://schemas.microsoft.com/office/drawing/2014/main" val="716484714"/>
                    </a:ext>
                  </a:extLst>
                </a:gridCol>
                <a:gridCol w="928867">
                  <a:extLst>
                    <a:ext uri="{9D8B030D-6E8A-4147-A177-3AD203B41FA5}">
                      <a16:colId xmlns:a16="http://schemas.microsoft.com/office/drawing/2014/main" val="1341460600"/>
                    </a:ext>
                  </a:extLst>
                </a:gridCol>
                <a:gridCol w="894645">
                  <a:extLst>
                    <a:ext uri="{9D8B030D-6E8A-4147-A177-3AD203B41FA5}">
                      <a16:colId xmlns:a16="http://schemas.microsoft.com/office/drawing/2014/main" val="3435354498"/>
                    </a:ext>
                  </a:extLst>
                </a:gridCol>
                <a:gridCol w="814144">
                  <a:extLst>
                    <a:ext uri="{9D8B030D-6E8A-4147-A177-3AD203B41FA5}">
                      <a16:colId xmlns:a16="http://schemas.microsoft.com/office/drawing/2014/main" val="1010587454"/>
                    </a:ext>
                  </a:extLst>
                </a:gridCol>
                <a:gridCol w="1090685">
                  <a:extLst>
                    <a:ext uri="{9D8B030D-6E8A-4147-A177-3AD203B41FA5}">
                      <a16:colId xmlns:a16="http://schemas.microsoft.com/office/drawing/2014/main" val="2513750454"/>
                    </a:ext>
                  </a:extLst>
                </a:gridCol>
                <a:gridCol w="1673753">
                  <a:extLst>
                    <a:ext uri="{9D8B030D-6E8A-4147-A177-3AD203B41FA5}">
                      <a16:colId xmlns:a16="http://schemas.microsoft.com/office/drawing/2014/main" val="3263316054"/>
                    </a:ext>
                  </a:extLst>
                </a:gridCol>
                <a:gridCol w="507617">
                  <a:extLst>
                    <a:ext uri="{9D8B030D-6E8A-4147-A177-3AD203B41FA5}">
                      <a16:colId xmlns:a16="http://schemas.microsoft.com/office/drawing/2014/main" val="593387059"/>
                    </a:ext>
                  </a:extLst>
                </a:gridCol>
              </a:tblGrid>
              <a:tr h="426308">
                <a:tc>
                  <a:txBody>
                    <a:bodyPr/>
                    <a:lstStyle/>
                    <a:p>
                      <a:pPr algn="ctr"/>
                      <a:r>
                        <a:rPr lang="sv-SE" sz="1100" dirty="0"/>
                        <a:t>WI Title</a:t>
                      </a:r>
                    </a:p>
                  </a:txBody>
                  <a:tcPr marT="45695" marB="45695"/>
                </a:tc>
                <a:tc>
                  <a:txBody>
                    <a:bodyPr/>
                    <a:lstStyle/>
                    <a:p>
                      <a:pPr algn="ctr"/>
                      <a:r>
                        <a:rPr lang="sv-SE" sz="1100" dirty="0"/>
                        <a:t>SA3 rapporteur</a:t>
                      </a:r>
                    </a:p>
                  </a:txBody>
                  <a:tcPr marT="45695" marB="45695"/>
                </a:tc>
                <a:tc>
                  <a:txBody>
                    <a:bodyPr/>
                    <a:lstStyle/>
                    <a:p>
                      <a:pPr algn="ctr"/>
                      <a:r>
                        <a:rPr lang="sv-SE" sz="1100" dirty="0"/>
                        <a:t>WI code</a:t>
                      </a:r>
                    </a:p>
                  </a:txBody>
                  <a:tcPr marT="45695" marB="45695"/>
                </a:tc>
                <a:tc>
                  <a:txBody>
                    <a:bodyPr/>
                    <a:lstStyle/>
                    <a:p>
                      <a:pPr algn="ctr"/>
                      <a:r>
                        <a:rPr lang="sv-SE" sz="1100" dirty="0"/>
                        <a:t>Current % completion</a:t>
                      </a:r>
                    </a:p>
                  </a:txBody>
                  <a:tcPr marT="45695" marB="45695"/>
                </a:tc>
                <a:tc>
                  <a:txBody>
                    <a:bodyPr/>
                    <a:lstStyle/>
                    <a:p>
                      <a:pPr algn="ctr"/>
                      <a:r>
                        <a:rPr lang="sv-SE" sz="1100" dirty="0"/>
                        <a:t>New % completion</a:t>
                      </a:r>
                    </a:p>
                  </a:txBody>
                  <a:tcPr marT="45695" marB="45695"/>
                </a:tc>
                <a:tc>
                  <a:txBody>
                    <a:bodyPr/>
                    <a:lstStyle/>
                    <a:p>
                      <a:pPr algn="ctr"/>
                      <a:r>
                        <a:rPr lang="sv-SE" sz="1100" dirty="0"/>
                        <a:t>Current target</a:t>
                      </a:r>
                    </a:p>
                  </a:txBody>
                  <a:tcPr marT="45695" marB="45695"/>
                </a:tc>
                <a:tc>
                  <a:txBody>
                    <a:bodyPr/>
                    <a:lstStyle/>
                    <a:p>
                      <a:pPr algn="ctr"/>
                      <a:r>
                        <a:rPr lang="sv-SE" sz="1100" dirty="0"/>
                        <a:t>New target</a:t>
                      </a:r>
                    </a:p>
                  </a:txBody>
                  <a:tcPr marT="45695" marB="45695"/>
                </a:tc>
                <a:tc>
                  <a:txBody>
                    <a:bodyPr/>
                    <a:lstStyle/>
                    <a:p>
                      <a:pPr algn="ctr"/>
                      <a:r>
                        <a:rPr lang="sv-SE" sz="1100" dirty="0"/>
                        <a:t>Current WID</a:t>
                      </a:r>
                    </a:p>
                  </a:txBody>
                  <a:tcPr marT="45695" marB="45695"/>
                </a:tc>
                <a:tc>
                  <a:txBody>
                    <a:bodyPr/>
                    <a:lstStyle/>
                    <a:p>
                      <a:pPr algn="ctr"/>
                      <a:r>
                        <a:rPr lang="sv-SE" sz="1100" dirty="0"/>
                        <a:t>TR/TS</a:t>
                      </a:r>
                    </a:p>
                  </a:txBody>
                  <a:tcPr marT="45695" marB="45695"/>
                </a:tc>
                <a:tc>
                  <a:txBody>
                    <a:bodyPr/>
                    <a:lstStyle/>
                    <a:p>
                      <a:pPr algn="ctr"/>
                      <a:r>
                        <a:rPr lang="sv-SE" sz="1100" dirty="0"/>
                        <a:t>Rel</a:t>
                      </a:r>
                    </a:p>
                  </a:txBody>
                  <a:tcPr marT="45695" marB="45695"/>
                </a:tc>
                <a:extLst>
                  <a:ext uri="{0D108BD9-81ED-4DB2-BD59-A6C34878D82A}">
                    <a16:rowId xmlns:a16="http://schemas.microsoft.com/office/drawing/2014/main" val="1379591223"/>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Security Aspects of PARLOS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Gregory Schumacher </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(Sprint)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PARLOS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algn="ctr"/>
                      <a:r>
                        <a:rPr lang="sv-SE" sz="1000" dirty="0">
                          <a:solidFill>
                            <a:srgbClr val="FF0000"/>
                          </a:solidFill>
                        </a:rPr>
                        <a:t>100%</a:t>
                      </a: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algn="ctr"/>
                      <a:endParaRPr lang="sv-SE" sz="1000" dirty="0"/>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SP-191126</a:t>
                      </a: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33.401</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2451808418"/>
                  </a:ext>
                </a:extLst>
              </a:tr>
              <a:tr h="426301">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eV2X security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Dongjoo Kim </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(LG Electronics)</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eV2X</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r>
                        <a:rPr lang="sv-SE" sz="1000" dirty="0">
                          <a:solidFill>
                            <a:srgbClr val="FF0000"/>
                          </a:solidFill>
                        </a:rPr>
                        <a:t>10%</a:t>
                      </a: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endParaRPr lang="sv-SE" sz="1000" dirty="0"/>
                    </a:p>
                  </a:txBody>
                  <a:tcPr marL="17780" marR="17780" marT="17771" marB="1777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SP-191125</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TS 33.xyz</a:t>
                      </a:r>
                      <a:endParaRPr lang="sv-SE" sz="1000" b="1" dirty="0">
                        <a:effectLst/>
                        <a:latin typeface="Arial" panose="020B0604020202020204" pitchFamily="34" charset="0"/>
                        <a:ea typeface="MS Mincho" panose="02020609040205080304" pitchFamily="49" charset="-128"/>
                      </a:endParaRP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33.220</a:t>
                      </a: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3521418170"/>
                  </a:ext>
                </a:extLst>
              </a:tr>
              <a:tr h="426301">
                <a:tc>
                  <a:txBody>
                    <a:bodyPr/>
                    <a:lstStyle/>
                    <a:p>
                      <a:pPr marL="0" indent="-349885" algn="l">
                        <a:lnSpc>
                          <a:spcPts val="1200"/>
                        </a:lnSpc>
                        <a:spcAft>
                          <a:spcPts val="0"/>
                        </a:spcAft>
                      </a:pPr>
                      <a:r>
                        <a:rPr lang="en-US" sz="1000" b="0" dirty="0">
                          <a:effectLst/>
                          <a:latin typeface="Arial" panose="020B0604020202020204" pitchFamily="34" charset="0"/>
                          <a:ea typeface="MS Mincho" panose="02020609040205080304" pitchFamily="49" charset="-128"/>
                        </a:rPr>
                        <a:t>Security Assurance Specification for IMS </a:t>
                      </a:r>
                      <a:r>
                        <a:rPr lang="sv-SE" sz="1000" b="0" dirty="0">
                          <a:effectLst/>
                          <a:latin typeface="Arial" panose="020B0604020202020204" pitchFamily="34" charset="0"/>
                          <a:ea typeface="MS Mincho" panose="02020609040205080304" pitchFamily="49" charset="-128"/>
                        </a:rPr>
                        <a:t>(</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Bo Zhang</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(Huawei)</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SCAS_IMS</a:t>
                      </a:r>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71" marB="17771"/>
                </a:tc>
                <a:tc>
                  <a:txBody>
                    <a:bodyPr/>
                    <a:lstStyle/>
                    <a:p>
                      <a:pPr algn="ctr"/>
                      <a:endParaRPr lang="sv-SE" sz="1000" b="0" dirty="0"/>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20</a:t>
                      </a:r>
                    </a:p>
                  </a:txBody>
                  <a:tcPr marL="17780" marR="17780" marT="17771" marB="17771"/>
                </a:tc>
                <a:tc>
                  <a:txBody>
                    <a:bodyPr/>
                    <a:lstStyle/>
                    <a:p>
                      <a:pPr algn="ctr"/>
                      <a:endParaRPr lang="sv-SE" sz="1000" b="0" dirty="0"/>
                    </a:p>
                  </a:txBody>
                  <a:tcPr marL="17780" marR="17780" marT="17771" marB="1777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SP-191128</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TS 33.xyz</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TR 33.926</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17</a:t>
                      </a:r>
                    </a:p>
                  </a:txBody>
                  <a:tcPr marL="17780" marR="17780" marT="17771" marB="17771"/>
                </a:tc>
                <a:extLst>
                  <a:ext uri="{0D108BD9-81ED-4DB2-BD59-A6C34878D82A}">
                    <a16:rowId xmlns:a16="http://schemas.microsoft.com/office/drawing/2014/main" val="226258930"/>
                  </a:ext>
                </a:extLst>
              </a:tr>
              <a:tr h="492324">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5G security enhancements against false base stations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Ivy Guo</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(Apple)</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FS_5GFBS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66%</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algn="ctr"/>
                      <a:r>
                        <a:rPr lang="sv-SE" sz="1000" dirty="0">
                          <a:solidFill>
                            <a:srgbClr val="FF0000"/>
                          </a:solidFill>
                        </a:rPr>
                        <a:t>75%</a:t>
                      </a: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TR 33.809</a:t>
                      </a:r>
                      <a:endParaRPr lang="sv-SE" sz="1000" b="1">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extLst>
                  <a:ext uri="{0D108BD9-81ED-4DB2-BD59-A6C34878D82A}">
                    <a16:rowId xmlns:a16="http://schemas.microsoft.com/office/drawing/2014/main" val="1126446884"/>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for 5GS Enhanced support of Vertical and LAN Services</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Jerichow Anja</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fr-FR" sz="1000" b="0" dirty="0" err="1">
                          <a:effectLst/>
                          <a:latin typeface="Arial" panose="020B0604020202020204" pitchFamily="34" charset="0"/>
                          <a:ea typeface="MS Mincho" panose="02020609040205080304" pitchFamily="49" charset="-128"/>
                        </a:rPr>
                        <a:t>FS_Vertical_LAN_SEC</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78%</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r>
                        <a:rPr lang="sv-SE" sz="1000" dirty="0">
                          <a:solidFill>
                            <a:srgbClr val="FF0000"/>
                          </a:solidFill>
                        </a:rPr>
                        <a:t>92%</a:t>
                      </a: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endParaRPr lang="sv-SE" sz="1000" dirty="0"/>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SP-180697</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33.819</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4006240667"/>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aspects of Enhancement of Network Slicing</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FS_eNS_SEC</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80%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r>
                        <a:rPr lang="sv-SE" sz="1000" dirty="0">
                          <a:solidFill>
                            <a:srgbClr val="FF0000"/>
                          </a:solidFill>
                        </a:rPr>
                        <a:t>85%</a:t>
                      </a: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SP-180692</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33.813</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2026368276"/>
                  </a:ext>
                </a:extLst>
              </a:tr>
              <a:tr h="492324">
                <a:tc>
                  <a:txBody>
                    <a:bodyPr/>
                    <a:lstStyle/>
                    <a:p>
                      <a:pPr marL="0" indent="-349885">
                        <a:lnSpc>
                          <a:spcPts val="1200"/>
                        </a:lnSpc>
                        <a:spcAft>
                          <a:spcPts val="0"/>
                        </a:spcAft>
                      </a:pPr>
                      <a:r>
                        <a:rPr lang="sv-SE" sz="1000" b="0">
                          <a:effectLst/>
                          <a:latin typeface="Arial" panose="020B0604020202020204" pitchFamily="34" charset="0"/>
                          <a:ea typeface="MS Mincho" panose="02020609040205080304" pitchFamily="49" charset="-128"/>
                        </a:rPr>
                        <a:t>SECAM </a:t>
                      </a:r>
                      <a:r>
                        <a:rPr lang="sv-SE" sz="1000" b="0" dirty="0">
                          <a:effectLst/>
                          <a:latin typeface="Arial" panose="020B0604020202020204" pitchFamily="34" charset="0"/>
                          <a:ea typeface="MS Mincho" panose="02020609040205080304" pitchFamily="49" charset="-128"/>
                        </a:rPr>
                        <a:t>and SCAS for 3GPP virtualized network products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Minpeng Qi</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(China Mobile)</a:t>
                      </a:r>
                      <a:endParaRPr lang="sv-SE" sz="1000" b="1" dirty="0">
                        <a:effectLst/>
                        <a:latin typeface="Arial" panose="020B0604020202020204" pitchFamily="34" charset="0"/>
                        <a:ea typeface="MS Mincho" panose="02020609040205080304" pitchFamily="49" charset="-128"/>
                      </a:endParaRPr>
                    </a:p>
                    <a:p>
                      <a:pPr marL="0" algn="ctr">
                        <a:spcAft>
                          <a:spcPts val="900"/>
                        </a:spcAft>
                      </a:pPr>
                      <a:r>
                        <a:rPr lang="en-US" sz="1000" dirty="0">
                          <a:effectLst/>
                          <a:latin typeface="Times New Roman" panose="02020603050405020304" pitchFamily="18" charset="0"/>
                          <a:ea typeface="MS Mincho" panose="02020609040205080304" pitchFamily="49" charset="-128"/>
                        </a:rPr>
                        <a:t> </a:t>
                      </a:r>
                      <a:endParaRPr lang="sv-SE" sz="1000" dirty="0">
                        <a:effectLst/>
                        <a:latin typeface="Times New Roman" panose="02020603050405020304" pitchFamily="18"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FS_VNP_SECAM_SCAS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30%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algn="ctr"/>
                      <a:r>
                        <a:rPr lang="sv-SE" sz="1000" dirty="0">
                          <a:solidFill>
                            <a:srgbClr val="FF0000"/>
                          </a:solidFill>
                        </a:rPr>
                        <a:t>35%</a:t>
                      </a: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33.818</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extLst>
                  <a:ext uri="{0D108BD9-81ED-4DB2-BD59-A6C34878D82A}">
                    <a16:rowId xmlns:a16="http://schemas.microsoft.com/office/drawing/2014/main" val="4061911825"/>
                  </a:ext>
                </a:extLst>
              </a:tr>
              <a:tr h="492324">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aspects of Enhanced Network Slicing</a:t>
                      </a:r>
                      <a:endParaRPr lang="sv-SE" sz="1000" b="0"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0" dirty="0">
                        <a:effectLst/>
                        <a:latin typeface="Times New Roman" panose="02020603050405020304" pitchFamily="18"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eNS_SEC</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rPr>
                        <a:t>30%</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b="0" dirty="0"/>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SP-190712</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chemeClr val="accent5">
                        <a:lumMod val="20000"/>
                        <a:lumOff val="80000"/>
                      </a:schemeClr>
                    </a:solidFill>
                  </a:tcPr>
                </a:tc>
                <a:extLst>
                  <a:ext uri="{0D108BD9-81ED-4DB2-BD59-A6C34878D82A}">
                    <a16:rowId xmlns:a16="http://schemas.microsoft.com/office/drawing/2014/main" val="2633867803"/>
                  </a:ext>
                </a:extLst>
              </a:tr>
            </a:tbl>
          </a:graphicData>
        </a:graphic>
      </p:graphicFrame>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738909" y="1825625"/>
            <a:ext cx="5180879" cy="4351338"/>
          </a:xfrm>
        </p:spPr>
        <p:txBody>
          <a:bodyPr/>
          <a:lstStyle/>
          <a:p>
            <a:r>
              <a:rPr lang="sv-SE" altLang="sv-SE" dirty="0"/>
              <a:t>WI code: </a:t>
            </a:r>
          </a:p>
          <a:p>
            <a:pPr lvl="1"/>
            <a:r>
              <a:rPr lang="sv-SE" altLang="sv-SE" dirty="0"/>
              <a:t>FS_AUTH_ENH</a:t>
            </a:r>
          </a:p>
          <a:p>
            <a:r>
              <a:rPr lang="sv-SE" altLang="sv-SE" dirty="0"/>
              <a:t>Completion rate: </a:t>
            </a:r>
          </a:p>
          <a:p>
            <a:pPr lvl="1"/>
            <a:r>
              <a:rPr lang="sv-SE" altLang="sv-SE" dirty="0"/>
              <a:t>15% </a:t>
            </a:r>
            <a:r>
              <a:rPr lang="en-US" altLang="ja-JP" dirty="0">
                <a:sym typeface="Wingdings" panose="05000000000000000000" pitchFamily="2" charset="2"/>
              </a:rPr>
              <a:t> 40%</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33.846 </a:t>
            </a:r>
            <a:r>
              <a:rPr lang="en-US" dirty="0"/>
              <a:t>Study on authentication enhancements in 5GS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33.846:</a:t>
            </a:r>
          </a:p>
          <a:p>
            <a:pPr lvl="1"/>
            <a:r>
              <a:rPr lang="sv-SE" altLang="sv-SE" dirty="0"/>
              <a:t>3 </a:t>
            </a:r>
            <a:r>
              <a:rPr lang="en-US" altLang="ja-JP" dirty="0">
                <a:sym typeface="Wingdings" panose="05000000000000000000" pitchFamily="2" charset="2"/>
              </a:rPr>
              <a:t> 4</a:t>
            </a:r>
            <a:r>
              <a:rPr lang="sv-SE" altLang="sv-SE" dirty="0"/>
              <a:t> Key issues</a:t>
            </a:r>
          </a:p>
          <a:p>
            <a:pPr lvl="1"/>
            <a:r>
              <a:rPr lang="sv-SE" altLang="sv-SE" dirty="0"/>
              <a:t>3 </a:t>
            </a:r>
            <a:r>
              <a:rPr lang="en-US" altLang="ja-JP" dirty="0">
                <a:sym typeface="Wingdings" panose="05000000000000000000" pitchFamily="2" charset="2"/>
              </a:rPr>
              <a:t> 7 </a:t>
            </a:r>
            <a:r>
              <a:rPr lang="sv-SE" altLang="sv-SE" dirty="0"/>
              <a:t>Solutions</a:t>
            </a:r>
          </a:p>
          <a:p>
            <a:pPr lvl="1"/>
            <a:r>
              <a:rPr lang="sv-SE" altLang="sv-SE" dirty="0"/>
              <a:t>0 Conclusions</a:t>
            </a:r>
          </a:p>
        </p:txBody>
      </p:sp>
      <p:sp>
        <p:nvSpPr>
          <p:cNvPr id="7" name="Title 3">
            <a:extLst>
              <a:ext uri="{FF2B5EF4-FFF2-40B4-BE49-F238E27FC236}">
                <a16:creationId xmlns:a16="http://schemas.microsoft.com/office/drawing/2014/main" id="{1AF72CF9-8732-40F2-BADA-B80FF7538FA3}"/>
              </a:ext>
            </a:extLst>
          </p:cNvPr>
          <p:cNvSpPr>
            <a:spLocks noGrp="1"/>
          </p:cNvSpPr>
          <p:nvPr>
            <p:ph type="title"/>
          </p:nvPr>
        </p:nvSpPr>
        <p:spPr>
          <a:xfrm>
            <a:off x="479425" y="320076"/>
            <a:ext cx="8353426" cy="1081088"/>
          </a:xfrm>
        </p:spPr>
        <p:txBody>
          <a:bodyPr/>
          <a:lstStyle/>
          <a:p>
            <a:r>
              <a:rPr lang="en-US" sz="4000" dirty="0"/>
              <a:t>Study on authentication enhancements in 5GS - Status</a:t>
            </a:r>
            <a:endParaRPr lang="sv-SE" sz="4000" dirty="0"/>
          </a:p>
        </p:txBody>
      </p:sp>
    </p:spTree>
    <p:extLst>
      <p:ext uri="{BB962C8B-B14F-4D97-AF65-F5344CB8AC3E}">
        <p14:creationId xmlns:p14="http://schemas.microsoft.com/office/powerpoint/2010/main" val="2916555874"/>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000E6-1E4E-49A0-B64D-3A9122EC7304}"/>
              </a:ext>
            </a:extLst>
          </p:cNvPr>
          <p:cNvSpPr>
            <a:spLocks noGrp="1"/>
          </p:cNvSpPr>
          <p:nvPr>
            <p:ph sz="half" idx="1"/>
          </p:nvPr>
        </p:nvSpPr>
        <p:spPr>
          <a:xfrm>
            <a:off x="479425" y="1844675"/>
            <a:ext cx="5496778" cy="1584325"/>
          </a:xfrm>
        </p:spPr>
        <p:txBody>
          <a:bodyPr/>
          <a:lstStyle/>
          <a:p>
            <a:r>
              <a:rPr lang="sv-SE" sz="1800" dirty="0"/>
              <a:t>New study with the following objectives:</a:t>
            </a:r>
          </a:p>
          <a:p>
            <a:pPr marL="827088" lvl="1" indent="-457200">
              <a:buFont typeface="+mj-lt"/>
              <a:buAutoNum type="arabicPeriod"/>
            </a:pPr>
            <a:r>
              <a:rPr lang="en-US" sz="1800" dirty="0"/>
              <a:t>Enhance security of session keys</a:t>
            </a:r>
          </a:p>
          <a:p>
            <a:pPr marL="827088" lvl="1" indent="-457200">
              <a:buFont typeface="+mj-lt"/>
              <a:buAutoNum type="arabicPeriod"/>
            </a:pPr>
            <a:r>
              <a:rPr lang="en-US" sz="1800" dirty="0"/>
              <a:t>Linkability attacks</a:t>
            </a:r>
          </a:p>
          <a:p>
            <a:pPr marL="827088" lvl="1" indent="-457200">
              <a:buFont typeface="+mj-lt"/>
              <a:buAutoNum type="arabicPeriod"/>
            </a:pPr>
            <a:r>
              <a:rPr lang="en-US" sz="1800" dirty="0"/>
              <a:t>DDoS attacks. </a:t>
            </a:r>
          </a:p>
          <a:p>
            <a:endParaRPr lang="sv-SE" sz="1800" dirty="0"/>
          </a:p>
        </p:txBody>
      </p:sp>
      <p:sp>
        <p:nvSpPr>
          <p:cNvPr id="4" name="Title 3">
            <a:extLst>
              <a:ext uri="{FF2B5EF4-FFF2-40B4-BE49-F238E27FC236}">
                <a16:creationId xmlns:a16="http://schemas.microsoft.com/office/drawing/2014/main" id="{D7BE82F0-B8DE-4C51-B822-01970E08F55E}"/>
              </a:ext>
            </a:extLst>
          </p:cNvPr>
          <p:cNvSpPr>
            <a:spLocks noGrp="1"/>
          </p:cNvSpPr>
          <p:nvPr>
            <p:ph type="title"/>
          </p:nvPr>
        </p:nvSpPr>
        <p:spPr>
          <a:xfrm>
            <a:off x="479425" y="320076"/>
            <a:ext cx="8353426" cy="1081088"/>
          </a:xfrm>
        </p:spPr>
        <p:txBody>
          <a:bodyPr/>
          <a:lstStyle/>
          <a:p>
            <a:r>
              <a:rPr lang="en-US" sz="4000" dirty="0"/>
              <a:t>Study on authentication enhancements in 5GS - Overview</a:t>
            </a:r>
            <a:endParaRPr lang="sv-SE" sz="4000" dirty="0"/>
          </a:p>
        </p:txBody>
      </p:sp>
      <p:sp>
        <p:nvSpPr>
          <p:cNvPr id="5" name="TextBox 4">
            <a:extLst>
              <a:ext uri="{FF2B5EF4-FFF2-40B4-BE49-F238E27FC236}">
                <a16:creationId xmlns:a16="http://schemas.microsoft.com/office/drawing/2014/main" id="{997378C6-3B97-4A3D-9080-A8BCC44836E0}"/>
              </a:ext>
            </a:extLst>
          </p:cNvPr>
          <p:cNvSpPr txBox="1"/>
          <p:nvPr/>
        </p:nvSpPr>
        <p:spPr bwMode="auto">
          <a:xfrm>
            <a:off x="10182744" y="1791997"/>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solidFill>
                  <a:schemeClr val="accent1">
                    <a:lumMod val="75000"/>
                  </a:schemeClr>
                </a:solidFill>
                <a:hlinkClick r:id="rId2">
                  <a:extLst>
                    <a:ext uri="{A12FA001-AC4F-418D-AE19-62706E023703}">
                      <ahyp:hlinkClr xmlns:ahyp="http://schemas.microsoft.com/office/drawing/2018/hyperlinkcolor" val="tx"/>
                    </a:ext>
                  </a:extLst>
                </a:hlinkClick>
              </a:rPr>
              <a:t>33.846</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6A47A672-C96E-4627-AD52-932053605729}"/>
              </a:ext>
            </a:extLst>
          </p:cNvPr>
          <p:cNvSpPr txBox="1"/>
          <p:nvPr/>
        </p:nvSpPr>
        <p:spPr bwMode="auto">
          <a:xfrm>
            <a:off x="2818517" y="3256676"/>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33E40C83-2CE9-4AE2-A7E4-CF0C843F29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8521" y="3414730"/>
            <a:ext cx="306991" cy="429787"/>
          </a:xfrm>
          <a:prstGeom prst="rect">
            <a:avLst/>
          </a:prstGeom>
        </p:spPr>
      </p:pic>
      <p:cxnSp>
        <p:nvCxnSpPr>
          <p:cNvPr id="9" name="Straight Connector 8">
            <a:extLst>
              <a:ext uri="{FF2B5EF4-FFF2-40B4-BE49-F238E27FC236}">
                <a16:creationId xmlns:a16="http://schemas.microsoft.com/office/drawing/2014/main" id="{3D8D02C3-07D9-4E74-A2FB-1E8E3C09C6E4}"/>
              </a:ext>
            </a:extLst>
          </p:cNvPr>
          <p:cNvCxnSpPr>
            <a:stCxn id="7" idx="2"/>
          </p:cNvCxnSpPr>
          <p:nvPr/>
        </p:nvCxnSpPr>
        <p:spPr bwMode="auto">
          <a:xfrm flipH="1">
            <a:off x="852016" y="3844517"/>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1" name="Straight Connector 10">
            <a:extLst>
              <a:ext uri="{FF2B5EF4-FFF2-40B4-BE49-F238E27FC236}">
                <a16:creationId xmlns:a16="http://schemas.microsoft.com/office/drawing/2014/main" id="{024F32FC-F557-431B-9C1C-E892EB7EE99D}"/>
              </a:ext>
            </a:extLst>
          </p:cNvPr>
          <p:cNvCxnSpPr>
            <a:stCxn id="6" idx="2"/>
          </p:cNvCxnSpPr>
          <p:nvPr/>
        </p:nvCxnSpPr>
        <p:spPr bwMode="auto">
          <a:xfrm>
            <a:off x="3060502" y="4002572"/>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12" name="Graphic 11">
            <a:extLst>
              <a:ext uri="{FF2B5EF4-FFF2-40B4-BE49-F238E27FC236}">
                <a16:creationId xmlns:a16="http://schemas.microsoft.com/office/drawing/2014/main" id="{6C4F97D1-59E4-4D46-92C5-90FAC1484B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07577" y="3314713"/>
            <a:ext cx="288264" cy="288264"/>
          </a:xfrm>
          <a:prstGeom prst="rect">
            <a:avLst/>
          </a:prstGeom>
        </p:spPr>
      </p:pic>
      <p:sp>
        <p:nvSpPr>
          <p:cNvPr id="13" name="TextBox 12">
            <a:extLst>
              <a:ext uri="{FF2B5EF4-FFF2-40B4-BE49-F238E27FC236}">
                <a16:creationId xmlns:a16="http://schemas.microsoft.com/office/drawing/2014/main" id="{41580CB4-4173-4382-8A81-CFF2E8B151E2}"/>
              </a:ext>
            </a:extLst>
          </p:cNvPr>
          <p:cNvSpPr txBox="1"/>
          <p:nvPr/>
        </p:nvSpPr>
        <p:spPr bwMode="auto">
          <a:xfrm>
            <a:off x="1709149" y="3256675"/>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15" name="Straight Connector 14">
            <a:extLst>
              <a:ext uri="{FF2B5EF4-FFF2-40B4-BE49-F238E27FC236}">
                <a16:creationId xmlns:a16="http://schemas.microsoft.com/office/drawing/2014/main" id="{C6BD847F-CBCE-45F0-9CF2-86B50294F8DD}"/>
              </a:ext>
            </a:extLst>
          </p:cNvPr>
          <p:cNvCxnSpPr>
            <a:stCxn id="13" idx="2"/>
          </p:cNvCxnSpPr>
          <p:nvPr/>
        </p:nvCxnSpPr>
        <p:spPr bwMode="auto">
          <a:xfrm flipH="1">
            <a:off x="1939513" y="4002570"/>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0" name="TextBox 19">
            <a:extLst>
              <a:ext uri="{FF2B5EF4-FFF2-40B4-BE49-F238E27FC236}">
                <a16:creationId xmlns:a16="http://schemas.microsoft.com/office/drawing/2014/main" id="{CD16EBDE-D93F-4AAC-A83F-F72A96CD64E7}"/>
              </a:ext>
            </a:extLst>
          </p:cNvPr>
          <p:cNvSpPr txBox="1"/>
          <p:nvPr/>
        </p:nvSpPr>
        <p:spPr bwMode="auto">
          <a:xfrm>
            <a:off x="10182744" y="326078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1" name="Graphic 20">
            <a:extLst>
              <a:ext uri="{FF2B5EF4-FFF2-40B4-BE49-F238E27FC236}">
                <a16:creationId xmlns:a16="http://schemas.microsoft.com/office/drawing/2014/main" id="{1A78EB7E-B526-4DFC-8DEA-AF5A349B9A9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27540" y="3412873"/>
            <a:ext cx="306991" cy="429787"/>
          </a:xfrm>
          <a:prstGeom prst="rect">
            <a:avLst/>
          </a:prstGeom>
        </p:spPr>
      </p:pic>
      <p:cxnSp>
        <p:nvCxnSpPr>
          <p:cNvPr id="22" name="Straight Connector 21">
            <a:extLst>
              <a:ext uri="{FF2B5EF4-FFF2-40B4-BE49-F238E27FC236}">
                <a16:creationId xmlns:a16="http://schemas.microsoft.com/office/drawing/2014/main" id="{A9F64947-9BFF-47D8-BF62-A9A8EFD20CC5}"/>
              </a:ext>
            </a:extLst>
          </p:cNvPr>
          <p:cNvCxnSpPr>
            <a:stCxn id="21" idx="2"/>
          </p:cNvCxnSpPr>
          <p:nvPr/>
        </p:nvCxnSpPr>
        <p:spPr bwMode="auto">
          <a:xfrm flipH="1">
            <a:off x="8981035" y="3842660"/>
            <a:ext cx="1" cy="1500104"/>
          </a:xfrm>
          <a:prstGeom prst="line">
            <a:avLst/>
          </a:prstGeom>
          <a:solidFill>
            <a:schemeClr val="accent1"/>
          </a:solidFill>
          <a:ln w="12700" cap="flat" cmpd="sng" algn="ctr">
            <a:solidFill>
              <a:schemeClr val="accent1">
                <a:lumMod val="75000"/>
              </a:schemeClr>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4996472-B083-4FD9-9251-97B0333AB1E1}"/>
              </a:ext>
            </a:extLst>
          </p:cNvPr>
          <p:cNvCxnSpPr>
            <a:stCxn id="20" idx="2"/>
          </p:cNvCxnSpPr>
          <p:nvPr/>
        </p:nvCxnSpPr>
        <p:spPr bwMode="auto">
          <a:xfrm>
            <a:off x="10424729" y="4006685"/>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7" name="TextBox 26">
            <a:extLst>
              <a:ext uri="{FF2B5EF4-FFF2-40B4-BE49-F238E27FC236}">
                <a16:creationId xmlns:a16="http://schemas.microsoft.com/office/drawing/2014/main" id="{ACEC2E8E-17FF-4BB9-9E24-21A0F6F7BFC7}"/>
              </a:ext>
            </a:extLst>
          </p:cNvPr>
          <p:cNvSpPr txBox="1"/>
          <p:nvPr/>
        </p:nvSpPr>
        <p:spPr bwMode="auto">
          <a:xfrm>
            <a:off x="7109891" y="325481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8" name="Graphic 27">
            <a:extLst>
              <a:ext uri="{FF2B5EF4-FFF2-40B4-BE49-F238E27FC236}">
                <a16:creationId xmlns:a16="http://schemas.microsoft.com/office/drawing/2014/main" id="{031BF81D-1D38-4750-9AE5-3BA81E25BA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9895" y="3412873"/>
            <a:ext cx="306991" cy="429787"/>
          </a:xfrm>
          <a:prstGeom prst="rect">
            <a:avLst/>
          </a:prstGeom>
        </p:spPr>
      </p:pic>
      <p:cxnSp>
        <p:nvCxnSpPr>
          <p:cNvPr id="29" name="Straight Connector 28">
            <a:extLst>
              <a:ext uri="{FF2B5EF4-FFF2-40B4-BE49-F238E27FC236}">
                <a16:creationId xmlns:a16="http://schemas.microsoft.com/office/drawing/2014/main" id="{860E7190-79B1-4E62-979A-2EF24018B2D0}"/>
              </a:ext>
            </a:extLst>
          </p:cNvPr>
          <p:cNvCxnSpPr>
            <a:stCxn id="28" idx="2"/>
          </p:cNvCxnSpPr>
          <p:nvPr/>
        </p:nvCxnSpPr>
        <p:spPr bwMode="auto">
          <a:xfrm flipH="1">
            <a:off x="5143390" y="3842660"/>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0" name="Straight Connector 29">
            <a:extLst>
              <a:ext uri="{FF2B5EF4-FFF2-40B4-BE49-F238E27FC236}">
                <a16:creationId xmlns:a16="http://schemas.microsoft.com/office/drawing/2014/main" id="{808DA5BB-5E7F-4D55-A91D-B151E7E245A5}"/>
              </a:ext>
            </a:extLst>
          </p:cNvPr>
          <p:cNvCxnSpPr>
            <a:cxnSpLocks/>
            <a:stCxn id="27" idx="2"/>
          </p:cNvCxnSpPr>
          <p:nvPr/>
        </p:nvCxnSpPr>
        <p:spPr bwMode="auto">
          <a:xfrm>
            <a:off x="7351876" y="4000715"/>
            <a:ext cx="0" cy="59349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2" name="TextBox 31">
            <a:extLst>
              <a:ext uri="{FF2B5EF4-FFF2-40B4-BE49-F238E27FC236}">
                <a16:creationId xmlns:a16="http://schemas.microsoft.com/office/drawing/2014/main" id="{38A7D64F-B34D-4816-B4C9-EACE867D822B}"/>
              </a:ext>
            </a:extLst>
          </p:cNvPr>
          <p:cNvSpPr txBox="1"/>
          <p:nvPr/>
        </p:nvSpPr>
        <p:spPr bwMode="auto">
          <a:xfrm>
            <a:off x="6000523" y="325481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33" name="Straight Connector 32">
            <a:extLst>
              <a:ext uri="{FF2B5EF4-FFF2-40B4-BE49-F238E27FC236}">
                <a16:creationId xmlns:a16="http://schemas.microsoft.com/office/drawing/2014/main" id="{604AE10F-86F3-4244-9631-BF2ED9E46A69}"/>
              </a:ext>
            </a:extLst>
          </p:cNvPr>
          <p:cNvCxnSpPr>
            <a:stCxn id="32" idx="2"/>
          </p:cNvCxnSpPr>
          <p:nvPr/>
        </p:nvCxnSpPr>
        <p:spPr bwMode="auto">
          <a:xfrm flipH="1">
            <a:off x="6230887" y="4000713"/>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35" name="Content Placeholder 87">
            <a:extLst>
              <a:ext uri="{FF2B5EF4-FFF2-40B4-BE49-F238E27FC236}">
                <a16:creationId xmlns:a16="http://schemas.microsoft.com/office/drawing/2014/main" id="{F1822E2E-A609-4615-BBEA-933791213E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1180571" y="4899155"/>
            <a:ext cx="435430" cy="435430"/>
          </a:xfrm>
          <a:prstGeom prst="rect">
            <a:avLst/>
          </a:prstGeom>
          <a:noFill/>
          <a:ln w="9525">
            <a:noFill/>
            <a:miter lim="800000"/>
            <a:headEnd/>
            <a:tailEnd/>
          </a:ln>
        </p:spPr>
      </p:pic>
      <p:cxnSp>
        <p:nvCxnSpPr>
          <p:cNvPr id="40" name="Straight Arrow Connector 39">
            <a:extLst>
              <a:ext uri="{FF2B5EF4-FFF2-40B4-BE49-F238E27FC236}">
                <a16:creationId xmlns:a16="http://schemas.microsoft.com/office/drawing/2014/main" id="{7B26E03D-B6C2-4F79-A6F2-723AB04C9DB2}"/>
              </a:ext>
            </a:extLst>
          </p:cNvPr>
          <p:cNvCxnSpPr/>
          <p:nvPr/>
        </p:nvCxnSpPr>
        <p:spPr bwMode="auto">
          <a:xfrm>
            <a:off x="868689" y="4755446"/>
            <a:ext cx="108167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2" name="TextBox 41">
            <a:extLst>
              <a:ext uri="{FF2B5EF4-FFF2-40B4-BE49-F238E27FC236}">
                <a16:creationId xmlns:a16="http://schemas.microsoft.com/office/drawing/2014/main" id="{8417A9A6-5779-4BA0-AC41-D855EA70343F}"/>
              </a:ext>
            </a:extLst>
          </p:cNvPr>
          <p:cNvSpPr txBox="1"/>
          <p:nvPr/>
        </p:nvSpPr>
        <p:spPr bwMode="auto">
          <a:xfrm>
            <a:off x="1067240" y="5469073"/>
            <a:ext cx="1338943" cy="84573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Long term key compromise leads to session key compromise</a:t>
            </a:r>
          </a:p>
        </p:txBody>
      </p:sp>
      <p:pic>
        <p:nvPicPr>
          <p:cNvPr id="45" name="Content Placeholder 87">
            <a:extLst>
              <a:ext uri="{FF2B5EF4-FFF2-40B4-BE49-F238E27FC236}">
                <a16:creationId xmlns:a16="http://schemas.microsoft.com/office/drawing/2014/main" id="{C02BF991-E2D7-4BBA-99B2-91018C83E6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531834" y="3571255"/>
            <a:ext cx="435430" cy="435430"/>
          </a:xfrm>
          <a:prstGeom prst="rect">
            <a:avLst/>
          </a:prstGeom>
          <a:noFill/>
          <a:ln w="9525">
            <a:noFill/>
            <a:miter lim="800000"/>
            <a:headEnd/>
            <a:tailEnd/>
          </a:ln>
        </p:spPr>
      </p:pic>
      <p:cxnSp>
        <p:nvCxnSpPr>
          <p:cNvPr id="47" name="Straight Arrow Connector 46">
            <a:extLst>
              <a:ext uri="{FF2B5EF4-FFF2-40B4-BE49-F238E27FC236}">
                <a16:creationId xmlns:a16="http://schemas.microsoft.com/office/drawing/2014/main" id="{3EDE6FBD-1416-484F-9ECE-0438432A0591}"/>
              </a:ext>
            </a:extLst>
          </p:cNvPr>
          <p:cNvCxnSpPr>
            <a:cxnSpLocks/>
          </p:cNvCxnSpPr>
          <p:nvPr/>
        </p:nvCxnSpPr>
        <p:spPr bwMode="auto">
          <a:xfrm>
            <a:off x="8992667" y="4596384"/>
            <a:ext cx="143206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9" name="TextBox 48">
            <a:extLst>
              <a:ext uri="{FF2B5EF4-FFF2-40B4-BE49-F238E27FC236}">
                <a16:creationId xmlns:a16="http://schemas.microsoft.com/office/drawing/2014/main" id="{7038AAD2-E7DB-4E0A-883A-A2B6AF3C2E0A}"/>
              </a:ext>
            </a:extLst>
          </p:cNvPr>
          <p:cNvSpPr txBox="1"/>
          <p:nvPr/>
        </p:nvSpPr>
        <p:spPr bwMode="auto">
          <a:xfrm>
            <a:off x="10504028" y="4400234"/>
            <a:ext cx="1338881" cy="86246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SUPI privacy may lead to overload on UDM in HPLMN</a:t>
            </a:r>
          </a:p>
        </p:txBody>
      </p:sp>
      <p:pic>
        <p:nvPicPr>
          <p:cNvPr id="50" name="Graphic 49">
            <a:extLst>
              <a:ext uri="{FF2B5EF4-FFF2-40B4-BE49-F238E27FC236}">
                <a16:creationId xmlns:a16="http://schemas.microsoft.com/office/drawing/2014/main" id="{75DA57BD-D508-49F3-B2E0-F35AAE9C82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77644" y="3823772"/>
            <a:ext cx="288264" cy="288264"/>
          </a:xfrm>
          <a:prstGeom prst="rect">
            <a:avLst/>
          </a:prstGeom>
        </p:spPr>
      </p:pic>
      <p:sp>
        <p:nvSpPr>
          <p:cNvPr id="51" name="TextBox 50">
            <a:extLst>
              <a:ext uri="{FF2B5EF4-FFF2-40B4-BE49-F238E27FC236}">
                <a16:creationId xmlns:a16="http://schemas.microsoft.com/office/drawing/2014/main" id="{F57D98FB-49F7-4D00-B55D-F25203FDFD47}"/>
              </a:ext>
            </a:extLst>
          </p:cNvPr>
          <p:cNvSpPr txBox="1"/>
          <p:nvPr/>
        </p:nvSpPr>
        <p:spPr bwMode="auto">
          <a:xfrm>
            <a:off x="9283600" y="4413825"/>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pic>
        <p:nvPicPr>
          <p:cNvPr id="52" name="Graphic 51">
            <a:extLst>
              <a:ext uri="{FF2B5EF4-FFF2-40B4-BE49-F238E27FC236}">
                <a16:creationId xmlns:a16="http://schemas.microsoft.com/office/drawing/2014/main" id="{5DC12049-9F56-48F2-8444-1C7EA41BDA3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293650" y="3627766"/>
            <a:ext cx="306991" cy="429787"/>
          </a:xfrm>
          <a:prstGeom prst="rect">
            <a:avLst/>
          </a:prstGeom>
        </p:spPr>
      </p:pic>
      <p:cxnSp>
        <p:nvCxnSpPr>
          <p:cNvPr id="53" name="Straight Connector 52">
            <a:extLst>
              <a:ext uri="{FF2B5EF4-FFF2-40B4-BE49-F238E27FC236}">
                <a16:creationId xmlns:a16="http://schemas.microsoft.com/office/drawing/2014/main" id="{35F58FF2-E6D2-4B2A-BB8D-33372065F1F7}"/>
              </a:ext>
            </a:extLst>
          </p:cNvPr>
          <p:cNvCxnSpPr>
            <a:cxnSpLocks/>
            <a:stCxn id="52" idx="2"/>
          </p:cNvCxnSpPr>
          <p:nvPr/>
        </p:nvCxnSpPr>
        <p:spPr bwMode="auto">
          <a:xfrm>
            <a:off x="9447146" y="4057553"/>
            <a:ext cx="5914" cy="1284827"/>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pic>
        <p:nvPicPr>
          <p:cNvPr id="54" name="Content Placeholder 87">
            <a:extLst>
              <a:ext uri="{FF2B5EF4-FFF2-40B4-BE49-F238E27FC236}">
                <a16:creationId xmlns:a16="http://schemas.microsoft.com/office/drawing/2014/main" id="{695A6E58-84B9-4338-81B0-9E088F9DB7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997944" y="3786148"/>
            <a:ext cx="435430" cy="435430"/>
          </a:xfrm>
          <a:prstGeom prst="rect">
            <a:avLst/>
          </a:prstGeom>
          <a:noFill/>
          <a:ln w="9525">
            <a:noFill/>
            <a:miter lim="800000"/>
            <a:headEnd/>
            <a:tailEnd/>
          </a:ln>
        </p:spPr>
      </p:pic>
      <p:cxnSp>
        <p:nvCxnSpPr>
          <p:cNvPr id="56" name="Straight Arrow Connector 55">
            <a:extLst>
              <a:ext uri="{FF2B5EF4-FFF2-40B4-BE49-F238E27FC236}">
                <a16:creationId xmlns:a16="http://schemas.microsoft.com/office/drawing/2014/main" id="{C7DF7263-440A-4467-BCAD-F7E0130D1D15}"/>
              </a:ext>
            </a:extLst>
          </p:cNvPr>
          <p:cNvCxnSpPr>
            <a:cxnSpLocks/>
          </p:cNvCxnSpPr>
          <p:nvPr/>
        </p:nvCxnSpPr>
        <p:spPr bwMode="auto">
          <a:xfrm>
            <a:off x="9453060" y="5013367"/>
            <a:ext cx="971669"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0" name="TextBox 59">
            <a:extLst>
              <a:ext uri="{FF2B5EF4-FFF2-40B4-BE49-F238E27FC236}">
                <a16:creationId xmlns:a16="http://schemas.microsoft.com/office/drawing/2014/main" id="{8D6347F5-F0BC-4796-9767-F22B7F2441BB}"/>
              </a:ext>
            </a:extLst>
          </p:cNvPr>
          <p:cNvSpPr txBox="1"/>
          <p:nvPr/>
        </p:nvSpPr>
        <p:spPr bwMode="auto">
          <a:xfrm>
            <a:off x="9533392" y="4835146"/>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cxnSp>
        <p:nvCxnSpPr>
          <p:cNvPr id="63" name="Straight Arrow Connector 62">
            <a:extLst>
              <a:ext uri="{FF2B5EF4-FFF2-40B4-BE49-F238E27FC236}">
                <a16:creationId xmlns:a16="http://schemas.microsoft.com/office/drawing/2014/main" id="{7CA91187-BB81-43FA-B954-200F4B27E9C8}"/>
              </a:ext>
            </a:extLst>
          </p:cNvPr>
          <p:cNvCxnSpPr/>
          <p:nvPr/>
        </p:nvCxnSpPr>
        <p:spPr bwMode="auto">
          <a:xfrm flipH="1" flipV="1">
            <a:off x="10723175" y="4068026"/>
            <a:ext cx="8503" cy="32731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65" name="Straight Arrow Connector 64">
            <a:extLst>
              <a:ext uri="{FF2B5EF4-FFF2-40B4-BE49-F238E27FC236}">
                <a16:creationId xmlns:a16="http://schemas.microsoft.com/office/drawing/2014/main" id="{F4AA51EF-8BF6-4920-BCF9-B287BE057C98}"/>
              </a:ext>
            </a:extLst>
          </p:cNvPr>
          <p:cNvCxnSpPr/>
          <p:nvPr/>
        </p:nvCxnSpPr>
        <p:spPr bwMode="auto">
          <a:xfrm>
            <a:off x="5143391" y="4276795"/>
            <a:ext cx="2208485" cy="0"/>
          </a:xfrm>
          <a:prstGeom prst="straightConnector1">
            <a:avLst/>
          </a:prstGeom>
          <a:solidFill>
            <a:schemeClr val="accent1"/>
          </a:solidFill>
          <a:ln w="12700" cap="flat" cmpd="sng" algn="ctr">
            <a:solidFill>
              <a:schemeClr val="tx1"/>
            </a:solidFill>
            <a:prstDash val="solid"/>
            <a:round/>
            <a:headEnd type="triangle" w="med" len="med"/>
            <a:tailEnd type="none"/>
          </a:ln>
          <a:effectLst/>
        </p:spPr>
      </p:cxnSp>
      <p:sp>
        <p:nvSpPr>
          <p:cNvPr id="66" name="TextBox 65">
            <a:extLst>
              <a:ext uri="{FF2B5EF4-FFF2-40B4-BE49-F238E27FC236}">
                <a16:creationId xmlns:a16="http://schemas.microsoft.com/office/drawing/2014/main" id="{B44BC400-DB47-490F-8F31-52CCBB71766B}"/>
              </a:ext>
            </a:extLst>
          </p:cNvPr>
          <p:cNvSpPr txBox="1"/>
          <p:nvPr/>
        </p:nvSpPr>
        <p:spPr bwMode="auto">
          <a:xfrm>
            <a:off x="5759755" y="4095545"/>
            <a:ext cx="10268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request</a:t>
            </a:r>
          </a:p>
        </p:txBody>
      </p:sp>
      <p:cxnSp>
        <p:nvCxnSpPr>
          <p:cNvPr id="68" name="Straight Arrow Connector 67">
            <a:extLst>
              <a:ext uri="{FF2B5EF4-FFF2-40B4-BE49-F238E27FC236}">
                <a16:creationId xmlns:a16="http://schemas.microsoft.com/office/drawing/2014/main" id="{75F94876-C9BE-4CD0-9842-820A233D3930}"/>
              </a:ext>
            </a:extLst>
          </p:cNvPr>
          <p:cNvCxnSpPr/>
          <p:nvPr/>
        </p:nvCxnSpPr>
        <p:spPr bwMode="auto">
          <a:xfrm>
            <a:off x="5143391" y="4736440"/>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cxnSp>
        <p:nvCxnSpPr>
          <p:cNvPr id="70" name="Straight Arrow Connector 69">
            <a:extLst>
              <a:ext uri="{FF2B5EF4-FFF2-40B4-BE49-F238E27FC236}">
                <a16:creationId xmlns:a16="http://schemas.microsoft.com/office/drawing/2014/main" id="{97141CAB-0CC8-4794-B912-E3367DDE6021}"/>
              </a:ext>
            </a:extLst>
          </p:cNvPr>
          <p:cNvCxnSpPr/>
          <p:nvPr/>
        </p:nvCxnSpPr>
        <p:spPr bwMode="auto">
          <a:xfrm>
            <a:off x="5143391" y="5158683"/>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sp>
        <p:nvSpPr>
          <p:cNvPr id="71" name="TextBox 70">
            <a:extLst>
              <a:ext uri="{FF2B5EF4-FFF2-40B4-BE49-F238E27FC236}">
                <a16:creationId xmlns:a16="http://schemas.microsoft.com/office/drawing/2014/main" id="{D851CD4A-9F59-4C01-A6E8-ECD2FD8DA8C3}"/>
              </a:ext>
            </a:extLst>
          </p:cNvPr>
          <p:cNvSpPr txBox="1"/>
          <p:nvPr/>
        </p:nvSpPr>
        <p:spPr bwMode="auto">
          <a:xfrm>
            <a:off x="5400077" y="4567007"/>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Sync failure</a:t>
            </a:r>
          </a:p>
        </p:txBody>
      </p:sp>
      <p:sp>
        <p:nvSpPr>
          <p:cNvPr id="72" name="TextBox 71">
            <a:extLst>
              <a:ext uri="{FF2B5EF4-FFF2-40B4-BE49-F238E27FC236}">
                <a16:creationId xmlns:a16="http://schemas.microsoft.com/office/drawing/2014/main" id="{A970D49A-1B96-4BDC-A1B6-402704661544}"/>
              </a:ext>
            </a:extLst>
          </p:cNvPr>
          <p:cNvSpPr txBox="1"/>
          <p:nvPr/>
        </p:nvSpPr>
        <p:spPr bwMode="auto">
          <a:xfrm>
            <a:off x="5450338" y="4983631"/>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MAC failure</a:t>
            </a:r>
          </a:p>
        </p:txBody>
      </p:sp>
      <p:pic>
        <p:nvPicPr>
          <p:cNvPr id="73" name="Content Placeholder 87">
            <a:extLst>
              <a:ext uri="{FF2B5EF4-FFF2-40B4-BE49-F238E27FC236}">
                <a16:creationId xmlns:a16="http://schemas.microsoft.com/office/drawing/2014/main" id="{E23E9A29-9666-477C-B9F6-C19DC13AD57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5765728" y="5342764"/>
            <a:ext cx="435430" cy="435430"/>
          </a:xfrm>
          <a:prstGeom prst="rect">
            <a:avLst/>
          </a:prstGeom>
          <a:noFill/>
          <a:ln w="9525">
            <a:noFill/>
            <a:miter lim="800000"/>
            <a:headEnd/>
            <a:tailEnd/>
          </a:ln>
        </p:spPr>
      </p:pic>
      <p:pic>
        <p:nvPicPr>
          <p:cNvPr id="74" name="Graphic 73">
            <a:extLst>
              <a:ext uri="{FF2B5EF4-FFF2-40B4-BE49-F238E27FC236}">
                <a16:creationId xmlns:a16="http://schemas.microsoft.com/office/drawing/2014/main" id="{D59FF025-1B9A-45B8-84DC-0B72AC94E0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99059" y="4806239"/>
            <a:ext cx="288264" cy="288264"/>
          </a:xfrm>
          <a:prstGeom prst="rect">
            <a:avLst/>
          </a:prstGeom>
        </p:spPr>
      </p:pic>
      <p:sp>
        <p:nvSpPr>
          <p:cNvPr id="75" name="TextBox 74">
            <a:extLst>
              <a:ext uri="{FF2B5EF4-FFF2-40B4-BE49-F238E27FC236}">
                <a16:creationId xmlns:a16="http://schemas.microsoft.com/office/drawing/2014/main" id="{A55A708D-5408-497A-AA90-86694F610CD1}"/>
              </a:ext>
            </a:extLst>
          </p:cNvPr>
          <p:cNvSpPr txBox="1"/>
          <p:nvPr/>
        </p:nvSpPr>
        <p:spPr bwMode="auto">
          <a:xfrm>
            <a:off x="6505182" y="4811655"/>
            <a:ext cx="1288874" cy="127037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The distinction between these failures may help in tracking UEs</a:t>
            </a:r>
          </a:p>
        </p:txBody>
      </p:sp>
      <p:cxnSp>
        <p:nvCxnSpPr>
          <p:cNvPr id="77" name="Straight Arrow Connector 76">
            <a:extLst>
              <a:ext uri="{FF2B5EF4-FFF2-40B4-BE49-F238E27FC236}">
                <a16:creationId xmlns:a16="http://schemas.microsoft.com/office/drawing/2014/main" id="{F072C61F-DEFA-4C0A-BE4D-6D517D4427B3}"/>
              </a:ext>
            </a:extLst>
          </p:cNvPr>
          <p:cNvCxnSpPr>
            <a:cxnSpLocks/>
            <a:endCxn id="74" idx="3"/>
          </p:cNvCxnSpPr>
          <p:nvPr/>
        </p:nvCxnSpPr>
        <p:spPr bwMode="auto">
          <a:xfrm flipH="1">
            <a:off x="6187323" y="4950371"/>
            <a:ext cx="317859"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80" name="Straight Arrow Connector 79">
            <a:extLst>
              <a:ext uri="{FF2B5EF4-FFF2-40B4-BE49-F238E27FC236}">
                <a16:creationId xmlns:a16="http://schemas.microsoft.com/office/drawing/2014/main" id="{D8A59870-1F38-4DED-9D42-BE2DE173EA72}"/>
              </a:ext>
            </a:extLst>
          </p:cNvPr>
          <p:cNvCxnSpPr/>
          <p:nvPr/>
        </p:nvCxnSpPr>
        <p:spPr bwMode="auto">
          <a:xfrm>
            <a:off x="857058" y="4286836"/>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81" name="TextBox 80">
            <a:extLst>
              <a:ext uri="{FF2B5EF4-FFF2-40B4-BE49-F238E27FC236}">
                <a16:creationId xmlns:a16="http://schemas.microsoft.com/office/drawing/2014/main" id="{5E45F3CE-3C5D-4C79-A54B-C9400B79B20B}"/>
              </a:ext>
            </a:extLst>
          </p:cNvPr>
          <p:cNvSpPr txBox="1"/>
          <p:nvPr/>
        </p:nvSpPr>
        <p:spPr bwMode="auto">
          <a:xfrm>
            <a:off x="1240918" y="4127022"/>
            <a:ext cx="14320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sp>
        <p:nvSpPr>
          <p:cNvPr id="83" name="TextBox 82">
            <a:extLst>
              <a:ext uri="{FF2B5EF4-FFF2-40B4-BE49-F238E27FC236}">
                <a16:creationId xmlns:a16="http://schemas.microsoft.com/office/drawing/2014/main" id="{1C54AE09-1104-4038-B82B-C1D9BD8BE880}"/>
              </a:ext>
            </a:extLst>
          </p:cNvPr>
          <p:cNvSpPr txBox="1"/>
          <p:nvPr/>
        </p:nvSpPr>
        <p:spPr bwMode="auto">
          <a:xfrm>
            <a:off x="1067240" y="4628547"/>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55" name="Graphic 54">
            <a:extLst>
              <a:ext uri="{FF2B5EF4-FFF2-40B4-BE49-F238E27FC236}">
                <a16:creationId xmlns:a16="http://schemas.microsoft.com/office/drawing/2014/main" id="{C444E95B-B2F4-4556-BEE1-C416A95874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2323" y="3446058"/>
            <a:ext cx="288264" cy="288264"/>
          </a:xfrm>
          <a:prstGeom prst="rect">
            <a:avLst/>
          </a:prstGeom>
        </p:spPr>
      </p:pic>
      <p:cxnSp>
        <p:nvCxnSpPr>
          <p:cNvPr id="8" name="Connector: Elbow 7">
            <a:extLst>
              <a:ext uri="{FF2B5EF4-FFF2-40B4-BE49-F238E27FC236}">
                <a16:creationId xmlns:a16="http://schemas.microsoft.com/office/drawing/2014/main" id="{296DDCE2-131C-47F1-976B-96DD8645425A}"/>
              </a:ext>
            </a:extLst>
          </p:cNvPr>
          <p:cNvCxnSpPr>
            <a:stCxn id="42" idx="3"/>
          </p:cNvCxnSpPr>
          <p:nvPr/>
        </p:nvCxnSpPr>
        <p:spPr>
          <a:xfrm flipV="1">
            <a:off x="2406183" y="4000713"/>
            <a:ext cx="821631" cy="1891225"/>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2D39C091-F34E-49A4-ADE1-22B922F965D9}"/>
              </a:ext>
            </a:extLst>
          </p:cNvPr>
          <p:cNvCxnSpPr>
            <a:stCxn id="42" idx="1"/>
          </p:cNvCxnSpPr>
          <p:nvPr/>
        </p:nvCxnSpPr>
        <p:spPr>
          <a:xfrm rot="10800000">
            <a:off x="709170" y="3842660"/>
            <a:ext cx="358070" cy="2049279"/>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9142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Study on Security Impacts of </a:t>
            </a:r>
            <a:br>
              <a:rPr lang="en-US" altLang="ja-JP" dirty="0"/>
            </a:br>
            <a:r>
              <a:rPr lang="en-US" altLang="ja-JP" dirty="0"/>
              <a:t>Virtualisation</a:t>
            </a:r>
            <a:endParaRPr lang="sv-SE" altLang="sv-SE" dirty="0"/>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FS_SIV</a:t>
            </a:r>
          </a:p>
          <a:p>
            <a:r>
              <a:rPr lang="sv-SE" altLang="sv-SE" dirty="0"/>
              <a:t>Completion rate: </a:t>
            </a:r>
          </a:p>
          <a:p>
            <a:pPr lvl="1"/>
            <a:r>
              <a:rPr lang="sv-SE" altLang="sv-SE" dirty="0"/>
              <a:t>12% </a:t>
            </a:r>
            <a:r>
              <a:rPr lang="en-US" altLang="ja-JP" dirty="0">
                <a:sym typeface="Wingdings" panose="05000000000000000000" pitchFamily="2" charset="2"/>
              </a:rPr>
              <a:t> 45%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33.848 </a:t>
            </a:r>
            <a:r>
              <a:rPr lang="en-US" altLang="ja-JP" dirty="0"/>
              <a:t>Study on Security Impacts of Virtualisation</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33.848:</a:t>
            </a:r>
          </a:p>
          <a:p>
            <a:pPr lvl="1"/>
            <a:r>
              <a:rPr lang="sv-SE" altLang="sv-SE" dirty="0"/>
              <a:t>8 </a:t>
            </a:r>
            <a:r>
              <a:rPr lang="en-US" altLang="ja-JP" dirty="0">
                <a:sym typeface="Wingdings" panose="05000000000000000000" pitchFamily="2" charset="2"/>
              </a:rPr>
              <a:t></a:t>
            </a:r>
            <a:r>
              <a:rPr lang="sv-SE" altLang="sv-SE" dirty="0"/>
              <a:t> 21 Key issues</a:t>
            </a:r>
          </a:p>
          <a:p>
            <a:pPr lvl="1"/>
            <a:r>
              <a:rPr lang="sv-SE" altLang="sv-SE" dirty="0"/>
              <a:t>0 </a:t>
            </a:r>
            <a:r>
              <a:rPr lang="en-US" altLang="ja-JP" dirty="0">
                <a:sym typeface="Wingdings" panose="05000000000000000000" pitchFamily="2" charset="2"/>
              </a:rPr>
              <a:t></a:t>
            </a:r>
            <a:r>
              <a:rPr lang="sv-SE" altLang="sv-SE" dirty="0"/>
              <a:t> 2 Solutions</a:t>
            </a:r>
          </a:p>
          <a:p>
            <a:pPr lvl="1"/>
            <a:r>
              <a:rPr lang="sv-SE" altLang="sv-SE" dirty="0"/>
              <a:t>0 Conclusions</a:t>
            </a:r>
          </a:p>
        </p:txBody>
      </p:sp>
    </p:spTree>
    <p:extLst>
      <p:ext uri="{BB962C8B-B14F-4D97-AF65-F5344CB8AC3E}">
        <p14:creationId xmlns:p14="http://schemas.microsoft.com/office/powerpoint/2010/main" val="2685791513"/>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New SID on SECAM and SCAS for 3GPP virtualized network products</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dirty="0">
                <a:latin typeface="Arial" panose="020B0604020202020204" pitchFamily="34" charset="0"/>
                <a:ea typeface="MS Mincho" panose="02020609040205080304" pitchFamily="49" charset="-128"/>
              </a:rPr>
              <a:t>FS_VNP_SECAM_SCAS</a:t>
            </a:r>
            <a:endParaRPr lang="sv-SE" b="1" dirty="0">
              <a:latin typeface="Arial" panose="020B0604020202020204" pitchFamily="34" charset="0"/>
              <a:ea typeface="MS Mincho" panose="02020609040205080304" pitchFamily="49" charset="-128"/>
            </a:endParaRPr>
          </a:p>
          <a:p>
            <a:r>
              <a:rPr lang="sv-SE" altLang="sv-SE" dirty="0"/>
              <a:t>Completion rate: </a:t>
            </a:r>
          </a:p>
          <a:p>
            <a:pPr lvl="1"/>
            <a:r>
              <a:rPr lang="sv-SE" altLang="sv-SE" dirty="0"/>
              <a:t>30% </a:t>
            </a:r>
            <a:r>
              <a:rPr lang="en-US" altLang="ja-JP" dirty="0">
                <a:sym typeface="Wingdings" panose="05000000000000000000" pitchFamily="2" charset="2"/>
              </a:rPr>
              <a:t> 35%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33.818 </a:t>
            </a:r>
            <a:r>
              <a:rPr lang="en-US" dirty="0"/>
              <a:t>Security Assurance Methodology (SECAM) and Security Assurance Specification (SCAS) for 3GPP virtualized network products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33.818:</a:t>
            </a:r>
          </a:p>
          <a:p>
            <a:pPr lvl="1"/>
            <a:r>
              <a:rPr lang="sv-SE" altLang="sv-SE" dirty="0"/>
              <a:t>Different type of skeleton to accomodate process description rather than technical features</a:t>
            </a:r>
          </a:p>
          <a:p>
            <a:pPr lvl="1"/>
            <a:r>
              <a:rPr lang="sv-SE" altLang="sv-SE" dirty="0"/>
              <a:t>35 Editor’s Notes</a:t>
            </a:r>
          </a:p>
          <a:p>
            <a:pPr lvl="1"/>
            <a:endParaRPr lang="sv-SE" altLang="sv-SE" dirty="0">
              <a:highlight>
                <a:srgbClr val="FFFF00"/>
              </a:highlight>
            </a:endParaRPr>
          </a:p>
        </p:txBody>
      </p:sp>
    </p:spTree>
    <p:extLst>
      <p:ext uri="{BB962C8B-B14F-4D97-AF65-F5344CB8AC3E}">
        <p14:creationId xmlns:p14="http://schemas.microsoft.com/office/powerpoint/2010/main" val="4041890708"/>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9168114" cy="1325563"/>
          </a:xfrm>
        </p:spPr>
        <p:txBody>
          <a:bodyPr/>
          <a:lstStyle/>
          <a:p>
            <a:r>
              <a:rPr lang="en-US" altLang="ja-JP" sz="3600" dirty="0"/>
              <a:t>Study on storage and transport of 5GC security parameters for ARPF authentication</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altLang="sv-SE" dirty="0"/>
              <a:t>FS_5GC_SEC_ARPF</a:t>
            </a:r>
          </a:p>
          <a:p>
            <a:r>
              <a:rPr lang="sv-SE" altLang="sv-SE" dirty="0"/>
              <a:t>Completion rate: </a:t>
            </a:r>
          </a:p>
          <a:p>
            <a:pPr lvl="1"/>
            <a:r>
              <a:rPr lang="sv-SE" altLang="sv-SE" dirty="0"/>
              <a:t>0% </a:t>
            </a:r>
            <a:r>
              <a:rPr lang="en-US" altLang="ja-JP" dirty="0">
                <a:sym typeface="Wingdings" panose="05000000000000000000" pitchFamily="2" charset="2"/>
              </a:rPr>
              <a:t> 30%</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33.845 </a:t>
            </a:r>
            <a:r>
              <a:rPr lang="en-US" dirty="0"/>
              <a:t>Study on storage and transport of 5GC security parameters for ARPF authentication</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33.845:</a:t>
            </a:r>
          </a:p>
          <a:p>
            <a:pPr lvl="1"/>
            <a:r>
              <a:rPr lang="sv-SE" altLang="sv-SE" dirty="0"/>
              <a:t>0 </a:t>
            </a:r>
            <a:r>
              <a:rPr lang="en-US" altLang="ja-JP" dirty="0">
                <a:sym typeface="Wingdings" panose="05000000000000000000" pitchFamily="2" charset="2"/>
              </a:rPr>
              <a:t></a:t>
            </a:r>
            <a:r>
              <a:rPr lang="sv-SE" altLang="sv-SE" dirty="0"/>
              <a:t> 3 Key issues</a:t>
            </a:r>
          </a:p>
          <a:p>
            <a:pPr lvl="1"/>
            <a:r>
              <a:rPr lang="sv-SE" altLang="sv-SE" dirty="0"/>
              <a:t>0 Solutions</a:t>
            </a:r>
          </a:p>
          <a:p>
            <a:pPr lvl="1"/>
            <a:r>
              <a:rPr lang="sv-SE" altLang="sv-SE" dirty="0"/>
              <a:t>0 Conclusions</a:t>
            </a:r>
          </a:p>
        </p:txBody>
      </p:sp>
    </p:spTree>
    <p:extLst>
      <p:ext uri="{BB962C8B-B14F-4D97-AF65-F5344CB8AC3E}">
        <p14:creationId xmlns:p14="http://schemas.microsoft.com/office/powerpoint/2010/main" val="372541459"/>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dirty="0"/>
              <a:t>New/Revised SIDs</a:t>
            </a:r>
            <a:endParaRPr lang="sv-SE" altLang="sv-SE" dirty="0"/>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r>
              <a:rPr lang="en-US" altLang="ja-JP" sz="2400" dirty="0"/>
              <a:t>New SIDs for approval: </a:t>
            </a:r>
          </a:p>
          <a:p>
            <a:pPr lvl="1"/>
            <a:r>
              <a:rPr lang="en-US" altLang="ja-JP" sz="2000" dirty="0"/>
              <a:t>None</a:t>
            </a:r>
          </a:p>
          <a:p>
            <a:pPr lvl="1"/>
            <a:endParaRPr lang="sv-SE" altLang="sv-SE" sz="2000" dirty="0"/>
          </a:p>
        </p:txBody>
      </p:sp>
    </p:spTree>
    <p:extLst>
      <p:ext uri="{BB962C8B-B14F-4D97-AF65-F5344CB8AC3E}">
        <p14:creationId xmlns:p14="http://schemas.microsoft.com/office/powerpoint/2010/main" val="2934960902"/>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6230365-BE61-438F-A983-A2BEBDE640BC}"/>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Noamen Ben Henda</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a:t>
            </a:r>
            <a:r>
              <a:rPr lang="sv-SE" altLang="en-US" sz="1600" dirty="0">
                <a:hlinkClick r:id="rId2"/>
              </a:rPr>
              <a:t>noamen.ben.henda@ericsson.com</a:t>
            </a:r>
            <a:r>
              <a:rPr lang="sv-SE" altLang="en-US" sz="1600" dirty="0"/>
              <a:t>  </a:t>
            </a:r>
          </a:p>
          <a:p>
            <a:pPr marL="0" indent="0">
              <a:lnSpc>
                <a:spcPct val="100000"/>
              </a:lnSpc>
              <a:spcBef>
                <a:spcPct val="0"/>
              </a:spcBef>
              <a:buFontTx/>
              <a:buNone/>
              <a:defRPr/>
            </a:pPr>
            <a:r>
              <a:rPr lang="sv-SE" altLang="en-US" sz="1600" dirty="0"/>
              <a:t>phone: +46 725 074 574</a:t>
            </a:r>
          </a:p>
          <a:p>
            <a:pPr marL="0" indent="0">
              <a:buFontTx/>
              <a:buNone/>
              <a:defRPr/>
            </a:pPr>
            <a:endParaRPr lang="sv-SE" altLang="en-US" dirty="0"/>
          </a:p>
        </p:txBody>
      </p:sp>
      <p:pic>
        <p:nvPicPr>
          <p:cNvPr id="8196" name="Picture 3">
            <a:extLst>
              <a:ext uri="{FF2B5EF4-FFF2-40B4-BE49-F238E27FC236}">
                <a16:creationId xmlns:a16="http://schemas.microsoft.com/office/drawing/2014/main" id="{3ADEF568-B996-41B4-BE7D-0BF2BC333E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4274882141"/>
              </p:ext>
            </p:extLst>
          </p:nvPr>
        </p:nvGraphicFramePr>
        <p:xfrm>
          <a:off x="401844" y="1837001"/>
          <a:ext cx="10951958" cy="3874660"/>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User Plane Integrity Protection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FS_UP_IP_Sec</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50%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algn="ctr"/>
                      <a:r>
                        <a:rPr lang="sv-SE" sz="1000" dirty="0">
                          <a:solidFill>
                            <a:srgbClr val="FF0000"/>
                          </a:solidFill>
                        </a:rPr>
                        <a:t>65%</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SP-181035</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33.853</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Impacts of Virtualisation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Alex Leadbeater</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(BT)</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FS_SIV</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12%</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rPr>
                        <a:t>45%</a:t>
                      </a:r>
                    </a:p>
                    <a:p>
                      <a:pPr algn="ctr"/>
                      <a:endParaRPr lang="sv-SE" sz="1000" dirty="0">
                        <a:solidFill>
                          <a:srgbClr val="FF0000"/>
                        </a:solidFill>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solidFill>
                      <a:srgbClr val="EAEFF7"/>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SP‑181236</a:t>
                      </a:r>
                      <a:endParaRPr lang="sv-SE" sz="1000" b="1">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TR 33.848</a:t>
                      </a:r>
                      <a:endParaRPr lang="sv-SE" sz="1000" b="1">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LTKUP Detailed solutions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FS_LTKUP_Detail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60%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algn="ctr"/>
                      <a:endParaRPr lang="sv-SE" sz="1000" dirty="0">
                        <a:solidFill>
                          <a:srgbClr val="FF0000"/>
                        </a:solidFill>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SP-181038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33.935</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Study on authentication enhancements in 5GS</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Vlasios Tsiatsis</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(Ericsson)</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FS_AUTH_ENH</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MS Mincho" panose="02020609040205080304" pitchFamily="49" charset="-128"/>
                          <a:cs typeface="+mn-cs"/>
                        </a:rPr>
                        <a:t>15%</a:t>
                      </a:r>
                      <a:endParaRPr lang="sv-SE" sz="1000" b="0" kern="1200" dirty="0">
                        <a:solidFill>
                          <a:schemeClr val="tx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40%</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Dec 19 </a:t>
                      </a: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marL="0" indent="-349885"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SP-190713</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TR 33.846</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16</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Enhancements for Security aspects of Common API Framework</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US" sz="1000" b="0" kern="1200">
                          <a:solidFill>
                            <a:schemeClr val="dk1"/>
                          </a:solidFill>
                          <a:effectLst/>
                          <a:latin typeface="Arial" panose="020B0604020202020204" pitchFamily="34" charset="0"/>
                          <a:ea typeface="MS Mincho" panose="02020609040205080304" pitchFamily="49" charset="-128"/>
                          <a:cs typeface="+mn-cs"/>
                        </a:rPr>
                        <a:t>eCAPIF-Sec</a:t>
                      </a:r>
                      <a:endParaRPr lang="sv-SE" sz="1000" b="0" kern="120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MS Mincho" panose="02020609040205080304" pitchFamily="49" charset="-128"/>
                          <a:cs typeface="+mn-cs"/>
                        </a:rPr>
                        <a:t>90%</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100%</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Dec 19</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SP-190107</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MS Mincho" panose="02020609040205080304" pitchFamily="49" charset="-128"/>
                          <a:cs typeface="+mn-cs"/>
                        </a:rPr>
                        <a:t>CRs to TS 33.122</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16</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extLst>
                  <a:ext uri="{0D108BD9-81ED-4DB2-BD59-A6C34878D82A}">
                    <a16:rowId xmlns:a16="http://schemas.microsoft.com/office/drawing/2014/main" val="4006240667"/>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for NR Integrated Access and Backhaul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Rajavelsamy Rajadurai</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(Samsung)</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FS_NR_IAB_Sec</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50%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algn="ctr"/>
                      <a:r>
                        <a:rPr lang="sv-SE" sz="1000" dirty="0">
                          <a:solidFill>
                            <a:srgbClr val="FF0000"/>
                          </a:solidFill>
                        </a:rPr>
                        <a:t>65%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SP-190106</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33.824</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Aspects of 3GPP support for Advanced V2X Services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Joonwoong Kim</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(LGE)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FS_eV2X_Sec</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60%</a:t>
                      </a:r>
                    </a:p>
                  </a:txBody>
                  <a:tcPr marL="17780" marR="17780" marT="17781" marB="17781"/>
                </a:tc>
                <a:tc>
                  <a:txBody>
                    <a:bodyPr/>
                    <a:lstStyle/>
                    <a:p>
                      <a:pPr algn="ctr"/>
                      <a:r>
                        <a:rPr lang="sv-SE" sz="1000" dirty="0">
                          <a:solidFill>
                            <a:srgbClr val="FF0000"/>
                          </a:solidFill>
                        </a:rPr>
                        <a:t>75%</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SP-190108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33.836</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integrating GBA to 5GC</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Vlasios Tsiatsis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GBA_5G</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tc>
                <a:tc>
                  <a:txBody>
                    <a:bodyPr/>
                    <a:lstStyle/>
                    <a:p>
                      <a:pPr algn="ctr"/>
                      <a:endParaRPr lang="sv-SE" sz="1000" b="0" dirty="0"/>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Sep 20</a:t>
                      </a:r>
                    </a:p>
                  </a:txBody>
                  <a:tcPr marL="17780" marR="17780" marT="17781" marB="17781"/>
                </a:tc>
                <a:tc>
                  <a:txBody>
                    <a:bodyPr/>
                    <a:lstStyle/>
                    <a:p>
                      <a:pPr algn="ctr"/>
                      <a:endParaRPr lang="sv-SE" sz="1000" b="0" dirty="0"/>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SP-190714</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CRs to TS 33.220 TS 33.222 TS 33.223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17</a:t>
                      </a:r>
                    </a:p>
                  </a:txBody>
                  <a:tcPr marL="17780" marR="17780" marT="17781" marB="17781"/>
                </a:tc>
                <a:extLst>
                  <a:ext uri="{0D108BD9-81ED-4DB2-BD59-A6C34878D82A}">
                    <a16:rowId xmlns:a16="http://schemas.microsoft.com/office/drawing/2014/main" val="3644472477"/>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864399207"/>
              </p:ext>
            </p:extLst>
          </p:nvPr>
        </p:nvGraphicFramePr>
        <p:xfrm>
          <a:off x="401844" y="1837001"/>
          <a:ext cx="10951958" cy="4122550"/>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Cellular IoT for 5GS</a:t>
                      </a:r>
                      <a:endParaRPr lang="sv-SE" sz="1000" b="0"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Henrik Normann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5G_CIoT</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rPr>
                        <a:t>50%</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chemeClr val="accent5">
                        <a:lumMod val="20000"/>
                        <a:lumOff val="80000"/>
                      </a:schemeClr>
                    </a:solidFill>
                  </a:tcPr>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p>
                      <a:pPr algn="ctr"/>
                      <a:endParaRPr lang="sv-SE" sz="1000" b="0" dirty="0">
                        <a:solidFill>
                          <a:srgbClr val="FF0000"/>
                        </a:solidFill>
                      </a:endParaRPr>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SP-190897</a:t>
                      </a:r>
                    </a:p>
                    <a:p>
                      <a:pPr marL="0" indent="-349885" algn="ctr">
                        <a:lnSpc>
                          <a:spcPts val="1200"/>
                        </a:lnSpc>
                        <a:spcAft>
                          <a:spcPts val="0"/>
                        </a:spcAft>
                      </a:pPr>
                      <a:endParaRPr lang="sv-SE" sz="1000" b="0"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chemeClr val="accent5">
                        <a:lumMod val="20000"/>
                        <a:lumOff val="8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the Wireless and Wireline Convergence for the 5G system architecture</a:t>
                      </a:r>
                      <a:endParaRPr lang="sv-SE" sz="1000" b="0"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He Li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(Huawei)</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5WWC</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solidFill>
                      <a:srgbClr val="EAEFF7"/>
                    </a:solidFill>
                  </a:tcPr>
                </a:tc>
                <a:tc>
                  <a:txBody>
                    <a:bodyPr/>
                    <a:lstStyle/>
                    <a:p>
                      <a:pPr algn="ctr"/>
                      <a:r>
                        <a:rPr lang="sv-SE" sz="1000" b="0" dirty="0">
                          <a:solidFill>
                            <a:srgbClr val="FF0000"/>
                          </a:solidFill>
                        </a:rPr>
                        <a:t>90%</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p>
                      <a:pPr algn="ctr"/>
                      <a:endParaRPr lang="sv-SE" sz="1000" b="0" dirty="0">
                        <a:solidFill>
                          <a:srgbClr val="FF0000"/>
                        </a:solidFill>
                      </a:endParaRP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SP-190898</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rgbClr val="EAEFF7"/>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the enhancement to the 5GC Location Services</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Wei Zhou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(CATT)</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5G_eLCS</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tc>
                <a:tc>
                  <a:txBody>
                    <a:bodyPr/>
                    <a:lstStyle/>
                    <a:p>
                      <a:pPr algn="ctr"/>
                      <a:r>
                        <a:rPr lang="sv-SE" sz="1000" b="0" dirty="0">
                          <a:solidFill>
                            <a:srgbClr val="FF0000"/>
                          </a:solidFill>
                        </a:rPr>
                        <a:t>75%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SP-190900</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MS Mincho" panose="02020609040205080304" pitchFamily="49" charset="-128"/>
                          <a:cs typeface="+mn-cs"/>
                        </a:rPr>
                        <a:t>Study on storage and transport of 5GC security parameters for ARPF authentication</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Tim Evans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(Vodafone)</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FS_5GC_SEC_ARPF</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30%</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SP-190708</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TR 33.845</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Security aspects of Service Enabler Architecture Layer for Verticals</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SEAL</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40%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SP-190901</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TS 33.434</a:t>
                      </a:r>
                    </a:p>
                    <a:p>
                      <a:pPr marL="0" indent="-349885" algn="ctr">
                        <a:lnSpc>
                          <a:spcPts val="1200"/>
                        </a:lnSpc>
                        <a:spcAft>
                          <a:spcPts val="0"/>
                        </a:spcAft>
                      </a:pP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4006240667"/>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for enhancements to the Service Based 5G System Architecture</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Nagendra Bykampadi (Nokia)</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5G_eSBA</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tc>
                <a:tc>
                  <a:txBody>
                    <a:bodyPr/>
                    <a:lstStyle/>
                    <a:p>
                      <a:pPr algn="ctr"/>
                      <a:r>
                        <a:rPr lang="sv-SE" sz="1000" b="0" dirty="0">
                          <a:solidFill>
                            <a:srgbClr val="FF0000"/>
                          </a:solidFill>
                        </a:rPr>
                        <a:t>45%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SP-190899</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for NR Integrated Access and Backhaul</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NR_IAB</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50%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p>
                      <a:pPr algn="ctr"/>
                      <a:endParaRPr lang="sv-SE" sz="1000" b="0" dirty="0">
                        <a:solidFill>
                          <a:srgbClr val="FF0000"/>
                        </a:solidFill>
                      </a:endParaRP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SP-190902</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 TS 33.401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Authentication and key management for applications based on 3GPP credential in 5G</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Xiaoting Huang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(China Mobile)</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AKMA</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20%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tc>
                <a:tc>
                  <a:txBody>
                    <a:bodyPr/>
                    <a:lstStyle/>
                    <a:p>
                      <a:pPr algn="ctr"/>
                      <a:endParaRPr lang="sv-SE" sz="1000" b="0" dirty="0"/>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SP-190711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TS 33.535</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3644472477"/>
                  </a:ext>
                </a:extLst>
              </a:tr>
            </a:tbl>
          </a:graphicData>
        </a:graphic>
      </p:graphicFrame>
    </p:spTree>
    <p:extLst>
      <p:ext uri="{BB962C8B-B14F-4D97-AF65-F5344CB8AC3E}">
        <p14:creationId xmlns:p14="http://schemas.microsoft.com/office/powerpoint/2010/main" val="137204324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DE8DF69-6F5B-43E7-91E0-5A596F0FBBF4}"/>
              </a:ext>
            </a:extLst>
          </p:cNvPr>
          <p:cNvSpPr>
            <a:spLocks noGrp="1"/>
          </p:cNvSpPr>
          <p:nvPr>
            <p:ph type="title"/>
          </p:nvPr>
        </p:nvSpPr>
        <p:spPr/>
        <p:txBody>
          <a:bodyPr/>
          <a:lstStyle/>
          <a:p>
            <a:r>
              <a:rPr lang="sv-SE" altLang="sv-SE"/>
              <a:t>3GPP SA3 and SA3-LI officials</a:t>
            </a:r>
          </a:p>
        </p:txBody>
      </p:sp>
      <p:sp>
        <p:nvSpPr>
          <p:cNvPr id="9219" name="Content Placeholder 2">
            <a:extLst>
              <a:ext uri="{FF2B5EF4-FFF2-40B4-BE49-F238E27FC236}">
                <a16:creationId xmlns:a16="http://schemas.microsoft.com/office/drawing/2014/main" id="{6FCD0A2E-639E-4767-8B23-EC74310A8B3A}"/>
              </a:ext>
            </a:extLst>
          </p:cNvPr>
          <p:cNvSpPr>
            <a:spLocks noGrp="1"/>
          </p:cNvSpPr>
          <p:nvPr>
            <p:ph idx="1"/>
          </p:nvPr>
        </p:nvSpPr>
        <p:spPr/>
        <p:txBody>
          <a:bodyPr/>
          <a:lstStyle/>
          <a:p>
            <a:r>
              <a:rPr lang="en-US" altLang="en-US" sz="2400" dirty="0"/>
              <a:t>SA3 Officials</a:t>
            </a:r>
          </a:p>
          <a:p>
            <a:pPr lvl="1"/>
            <a:r>
              <a:rPr lang="en-US" altLang="en-US" sz="2000" dirty="0"/>
              <a:t>Chair: Noamen Ben Henda (Ericsson)</a:t>
            </a:r>
          </a:p>
          <a:p>
            <a:pPr lvl="1"/>
            <a:r>
              <a:rPr lang="en-US" altLang="en-US" sz="2000" dirty="0"/>
              <a:t>Vice-chairs:</a:t>
            </a:r>
          </a:p>
          <a:p>
            <a:pPr lvl="2"/>
            <a:r>
              <a:rPr lang="en-US" altLang="ja-JP" dirty="0"/>
              <a:t>Rajavelsamy Rajadurai (Samsung)</a:t>
            </a:r>
          </a:p>
          <a:p>
            <a:pPr lvl="2"/>
            <a:r>
              <a:rPr lang="en-US" altLang="ja-JP" dirty="0"/>
              <a:t>Minpeng Qi (China Mobile) </a:t>
            </a:r>
          </a:p>
          <a:p>
            <a:pPr lvl="1"/>
            <a:r>
              <a:rPr lang="en-US" altLang="en-US" sz="2000" dirty="0"/>
              <a:t>Secretary: Mirko Cano Soveri (MCC)</a:t>
            </a:r>
          </a:p>
          <a:p>
            <a:pPr lvl="1"/>
            <a:endParaRPr lang="en-US" altLang="en-US" sz="2000" dirty="0"/>
          </a:p>
          <a:p>
            <a:r>
              <a:rPr lang="en-US" altLang="en-US" sz="2400" dirty="0"/>
              <a:t>SA3 LI Officials</a:t>
            </a:r>
          </a:p>
          <a:p>
            <a:pPr lvl="1"/>
            <a:r>
              <a:rPr lang="en-US" altLang="en-US" sz="2000" dirty="0"/>
              <a:t>Chair: Alex Leadbeater (BT)</a:t>
            </a:r>
          </a:p>
          <a:p>
            <a:pPr lvl="1"/>
            <a:r>
              <a:rPr lang="en-US" altLang="en-US" sz="2000" dirty="0"/>
              <a:t>Vice-chair: Maurizio Iovieno (Ericsson)</a:t>
            </a:r>
          </a:p>
          <a:p>
            <a:pPr lvl="1"/>
            <a:r>
              <a:rPr lang="en-US" altLang="en-US" sz="2000" dirty="0"/>
              <a:t>Secretary:</a:t>
            </a:r>
            <a:r>
              <a:rPr lang="ja-JP" altLang="en-US" sz="2000" dirty="0"/>
              <a:t> </a:t>
            </a:r>
            <a:r>
              <a:rPr lang="en-US" altLang="ja-JP" sz="2000" dirty="0"/>
              <a:t>Carmine Rizzo (MCC)</a:t>
            </a:r>
            <a:endParaRPr lang="en-US" altLang="en-US" sz="2000" dirty="0"/>
          </a:p>
          <a:p>
            <a:endParaRPr lang="sv-SE" altLang="sv-SE"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9F95F65-9C31-446B-B416-783D50ED6245}"/>
              </a:ext>
            </a:extLst>
          </p:cNvPr>
          <p:cNvSpPr>
            <a:spLocks noGrp="1"/>
          </p:cNvSpPr>
          <p:nvPr>
            <p:ph type="title"/>
          </p:nvPr>
        </p:nvSpPr>
        <p:spPr/>
        <p:txBody>
          <a:bodyPr/>
          <a:lstStyle/>
          <a:p>
            <a:r>
              <a:rPr lang="sv-SE" altLang="sv-SE"/>
              <a:t>Meetings since previous SA</a:t>
            </a:r>
          </a:p>
        </p:txBody>
      </p:sp>
      <p:sp>
        <p:nvSpPr>
          <p:cNvPr id="10243" name="Content Placeholder 2">
            <a:extLst>
              <a:ext uri="{FF2B5EF4-FFF2-40B4-BE49-F238E27FC236}">
                <a16:creationId xmlns:a16="http://schemas.microsoft.com/office/drawing/2014/main" id="{0726B3E7-43F2-4F53-BCB0-816C6D0C9D35}"/>
              </a:ext>
            </a:extLst>
          </p:cNvPr>
          <p:cNvSpPr>
            <a:spLocks noGrp="1"/>
          </p:cNvSpPr>
          <p:nvPr>
            <p:ph idx="1"/>
          </p:nvPr>
        </p:nvSpPr>
        <p:spPr/>
        <p:txBody>
          <a:bodyPr/>
          <a:lstStyle/>
          <a:p>
            <a:endParaRPr lang="en-US" altLang="en-US" dirty="0"/>
          </a:p>
          <a:p>
            <a:r>
              <a:rPr lang="en-US" altLang="en-US" dirty="0"/>
              <a:t>SA3</a:t>
            </a:r>
          </a:p>
          <a:p>
            <a:pPr lvl="1"/>
            <a:r>
              <a:rPr lang="en-US" altLang="en-US" dirty="0"/>
              <a:t>SA3#96-Ad hoc: 		14</a:t>
            </a:r>
            <a:r>
              <a:rPr lang="en-US" altLang="en-US" baseline="30000" dirty="0"/>
              <a:t>th</a:t>
            </a:r>
            <a:r>
              <a:rPr lang="en-US" altLang="en-US" dirty="0"/>
              <a:t> – 18</a:t>
            </a:r>
            <a:r>
              <a:rPr lang="en-US" altLang="en-US" baseline="30000" dirty="0"/>
              <a:t>th</a:t>
            </a:r>
            <a:r>
              <a:rPr lang="en-US" altLang="en-US" dirty="0"/>
              <a:t> October 2019, Chongqing, CHINA; CF3.</a:t>
            </a:r>
          </a:p>
          <a:p>
            <a:pPr lvl="1"/>
            <a:r>
              <a:rPr lang="en-US" altLang="en-US" dirty="0"/>
              <a:t>SA3#97:			18</a:t>
            </a:r>
            <a:r>
              <a:rPr lang="en-US" altLang="en-US" baseline="30000" dirty="0"/>
              <a:t>th</a:t>
            </a:r>
            <a:r>
              <a:rPr lang="en-US" altLang="en-US" dirty="0"/>
              <a:t> – 22</a:t>
            </a:r>
            <a:r>
              <a:rPr lang="en-US" altLang="en-US" baseline="30000" dirty="0"/>
              <a:t>nd </a:t>
            </a:r>
            <a:r>
              <a:rPr lang="en-US" altLang="en-US" dirty="0"/>
              <a:t>November 2019, Reno, US; NAF.</a:t>
            </a:r>
            <a:r>
              <a:rPr lang="en-US" altLang="en-US" baseline="30000" dirty="0"/>
              <a:t> </a:t>
            </a:r>
            <a:endParaRPr lang="en-US" altLang="en-US" dirty="0"/>
          </a:p>
          <a:p>
            <a:pPr lvl="1"/>
            <a:endParaRPr lang="en-US" altLang="en-US" dirty="0"/>
          </a:p>
          <a:p>
            <a:r>
              <a:rPr lang="en-US" altLang="en-US" dirty="0"/>
              <a:t>SA3-LI</a:t>
            </a:r>
          </a:p>
          <a:p>
            <a:pPr lvl="1"/>
            <a:r>
              <a:rPr lang="en-US" altLang="en-US" dirty="0">
                <a:ea typeface="MS PGothic" panose="020B0600070205080204" pitchFamily="34" charset="-128"/>
              </a:rPr>
              <a:t>SA3-LI#75: 		29</a:t>
            </a:r>
            <a:r>
              <a:rPr lang="en-US" altLang="en-US" baseline="30000" dirty="0">
                <a:ea typeface="MS PGothic" panose="020B0600070205080204" pitchFamily="34" charset="-128"/>
              </a:rPr>
              <a:t>th</a:t>
            </a:r>
            <a:r>
              <a:rPr lang="en-US" altLang="en-US" dirty="0">
                <a:ea typeface="MS PGothic" panose="020B0600070205080204" pitchFamily="34" charset="-128"/>
              </a:rPr>
              <a:t> October – 1</a:t>
            </a:r>
            <a:r>
              <a:rPr lang="en-US" altLang="en-US" baseline="30000" dirty="0">
                <a:ea typeface="MS PGothic" panose="020B0600070205080204" pitchFamily="34" charset="-128"/>
              </a:rPr>
              <a:t>st</a:t>
            </a:r>
            <a:r>
              <a:rPr lang="en-US" altLang="en-US" dirty="0">
                <a:ea typeface="MS PGothic" panose="020B0600070205080204" pitchFamily="34" charset="-128"/>
              </a:rPr>
              <a:t> November 2019, West Palm Beach, 				USA.</a:t>
            </a:r>
          </a:p>
          <a:p>
            <a:endParaRPr lang="sv-SE" altLang="sv-SE"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8" ma:contentTypeDescription="Create a new document." ma:contentTypeScope="" ma:versionID="62776b4ab00d07b0f17cab4b74684241">
  <xsd:schema xmlns:xsd="http://www.w3.org/2001/XMLSchema" xmlns:xs="http://www.w3.org/2001/XMLSchema" xmlns:p="http://schemas.microsoft.com/office/2006/metadata/properties" xmlns:ns3="6f846979-0e6f-42ff-8b87-e1893efeda99" targetNamespace="http://schemas.microsoft.com/office/2006/metadata/properties" ma:root="true" ma:fieldsID="78de229499758b6f4c9c154a7ec28ffb"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DC8DFC-ED20-4E30-80E7-D4BA81D1F45A}">
  <ds:schemaRefs>
    <ds:schemaRef ds:uri="http://schemas.microsoft.com/sharepoint/v3/contenttype/forms"/>
  </ds:schemaRefs>
</ds:datastoreItem>
</file>

<file path=customXml/itemProps2.xml><?xml version="1.0" encoding="utf-8"?>
<ds:datastoreItem xmlns:ds="http://schemas.openxmlformats.org/officeDocument/2006/customXml" ds:itemID="{D595F437-8335-4D2D-A37C-63D803D438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A6CF3D-809C-4971-A966-5D3B5EF94E3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4408</Words>
  <Application>Microsoft Office PowerPoint</Application>
  <PresentationFormat>Widescreen</PresentationFormat>
  <Paragraphs>1206</Paragraphs>
  <Slides>56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56</vt:i4>
      </vt:variant>
    </vt:vector>
  </HeadingPairs>
  <TitlesOfParts>
    <vt:vector size="63" baseType="lpstr">
      <vt:lpstr>Arial</vt:lpstr>
      <vt:lpstr>Calibri</vt:lpstr>
      <vt:lpstr>Calibri Light</vt:lpstr>
      <vt:lpstr>Ericsson Hilda</vt:lpstr>
      <vt:lpstr>Ericsson Technical Icons</vt:lpstr>
      <vt:lpstr>Times New Roman</vt:lpstr>
      <vt:lpstr>Office Theme</vt:lpstr>
      <vt:lpstr>SA3 Status Report</vt:lpstr>
      <vt:lpstr>News!</vt:lpstr>
      <vt:lpstr>Summary</vt:lpstr>
      <vt:lpstr>Summary</vt:lpstr>
      <vt:lpstr>Summary</vt:lpstr>
      <vt:lpstr>Summary</vt:lpstr>
      <vt:lpstr>Summary</vt:lpstr>
      <vt:lpstr>3GPP SA3 and SA3-LI officials</vt:lpstr>
      <vt:lpstr>Meetings since previous SA</vt:lpstr>
      <vt:lpstr>Next SA3 and SA3-LI meetings</vt:lpstr>
      <vt:lpstr>SA3 statistics</vt:lpstr>
      <vt:lpstr>Document statistics</vt:lpstr>
      <vt:lpstr>Delegate statistics</vt:lpstr>
      <vt:lpstr>Status Report on SA3-LI</vt:lpstr>
      <vt:lpstr>Lawful Interception (LI)  General</vt:lpstr>
      <vt:lpstr>Lawful Interception (LI)  SA3-LI#75</vt:lpstr>
      <vt:lpstr>Status Report on SA3 Work Items</vt:lpstr>
      <vt:lpstr>5G System Security (Phase 1) 5GS_Ph1-SEC</vt:lpstr>
      <vt:lpstr>Mission Critical  MCPTT, eMCSec, MCXSec, MONASTERY_SEC</vt:lpstr>
      <vt:lpstr>Common API Framework eCAPIF</vt:lpstr>
      <vt:lpstr>Security aspects of Service Enabler  Architecture Layer for Verticals - SEAL</vt:lpstr>
      <vt:lpstr>Security Aspects of PARLOS </vt:lpstr>
      <vt:lpstr>Security of URLLC for 5GS - Status</vt:lpstr>
      <vt:lpstr>Security of URLLC for 5GS - Overview</vt:lpstr>
      <vt:lpstr>Security for 5GS Enhanced support  of Vertical and LAN Services - Status</vt:lpstr>
      <vt:lpstr>Security for 5GS Enhanced support  of Vertical and LAN Services - Overview</vt:lpstr>
      <vt:lpstr>Cellular IoT security for the  5G System – Status</vt:lpstr>
      <vt:lpstr>Cellular IoT security for the 5G System – Overview</vt:lpstr>
      <vt:lpstr>Security Aspects of the 5G Service  Based Architecture - Status</vt:lpstr>
      <vt:lpstr>Security Aspects of the 5G Service Based Architecture - Overview</vt:lpstr>
      <vt:lpstr>Security of the Wireless and  Wireline Convergence for the 5G system  architecture - Status</vt:lpstr>
      <vt:lpstr>Study on the security of the Wireless and  Wireline Convergence for the 5G system  architecture - Overview</vt:lpstr>
      <vt:lpstr>Security of the enhancement  to the 5GC Location Services - Status</vt:lpstr>
      <vt:lpstr>Security of the enhancement to the 5GC location services - Overview</vt:lpstr>
      <vt:lpstr>Security aspects of  Enhancement of Network Slicing - Status</vt:lpstr>
      <vt:lpstr>Security aspects of  Enhancement of Network Slicing - Overview</vt:lpstr>
      <vt:lpstr>Security for NR Integrated  Access and Backhaul - Status</vt:lpstr>
      <vt:lpstr>Security for NR Integrated Access and Backhaul - Overview</vt:lpstr>
      <vt:lpstr>Study on Security Aspects of 3GPP support  for Advanced V2X Services - Status</vt:lpstr>
      <vt:lpstr>Study on Security Aspects of 3GPP support for Advanced V2X Services - Overview</vt:lpstr>
      <vt:lpstr>Authentication and key management for applications based on 3GPP credential in 5G - Status</vt:lpstr>
      <vt:lpstr>Authentication and key management for applications based on 3GPP credential in 5G - Overview</vt:lpstr>
      <vt:lpstr>Other CRs for approval</vt:lpstr>
      <vt:lpstr>New/Revised WIDs</vt:lpstr>
      <vt:lpstr>Status Report on SA3 Study Items</vt:lpstr>
      <vt:lpstr>Study on 5G security enhancements  against false base stations - Status</vt:lpstr>
      <vt:lpstr>Study on 5G security enhancement against false base stations - Overview</vt:lpstr>
      <vt:lpstr>User Plane Integrity Protection - Status</vt:lpstr>
      <vt:lpstr>User Plane Integrity Protection - Overview</vt:lpstr>
      <vt:lpstr>Study on authentication enhancements in 5GS - Status</vt:lpstr>
      <vt:lpstr>Study on authentication enhancements in 5GS - Overview</vt:lpstr>
      <vt:lpstr>Study on Security Impacts of  Virtualisation</vt:lpstr>
      <vt:lpstr>New SID on SECAM and SCAS for 3GPP virtualized network products</vt:lpstr>
      <vt:lpstr>Study on storage and transport of 5GC security parameters for ARPF authentication</vt:lpstr>
      <vt:lpstr>New/Revised SIDs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2019-12-05T13:57:07Z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